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3" r:id="rId2"/>
    <p:sldMasterId id="2147483696" r:id="rId3"/>
  </p:sldMasterIdLst>
  <p:notesMasterIdLst>
    <p:notesMasterId r:id="rId26"/>
  </p:notesMasterIdLst>
  <p:handoutMasterIdLst>
    <p:handoutMasterId r:id="rId27"/>
  </p:handoutMasterIdLst>
  <p:sldIdLst>
    <p:sldId id="271" r:id="rId4"/>
    <p:sldId id="285" r:id="rId5"/>
    <p:sldId id="314" r:id="rId6"/>
    <p:sldId id="287" r:id="rId7"/>
    <p:sldId id="311" r:id="rId8"/>
    <p:sldId id="328" r:id="rId9"/>
    <p:sldId id="297" r:id="rId10"/>
    <p:sldId id="323" r:id="rId11"/>
    <p:sldId id="294" r:id="rId12"/>
    <p:sldId id="290" r:id="rId13"/>
    <p:sldId id="315" r:id="rId14"/>
    <p:sldId id="316" r:id="rId15"/>
    <p:sldId id="317" r:id="rId16"/>
    <p:sldId id="318" r:id="rId17"/>
    <p:sldId id="319" r:id="rId18"/>
    <p:sldId id="324" r:id="rId19"/>
    <p:sldId id="321" r:id="rId20"/>
    <p:sldId id="322" r:id="rId21"/>
    <p:sldId id="325" r:id="rId22"/>
    <p:sldId id="327" r:id="rId23"/>
    <p:sldId id="326" r:id="rId24"/>
    <p:sldId id="278" r:id="rId25"/>
  </p:sldIdLst>
  <p:sldSz cx="9144000" cy="6858000" type="screen4x3"/>
  <p:notesSz cx="6888163" cy="10020300"/>
  <p:custDataLst>
    <p:tags r:id="rId28"/>
  </p:custDataLst>
  <p:defaultTextStyle>
    <a:defPPr>
      <a:defRPr lang="fr-FR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CE5"/>
    <a:srgbClr val="5AA1D8"/>
    <a:srgbClr val="005E8B"/>
    <a:srgbClr val="E4EDF8"/>
    <a:srgbClr val="E7EFF9"/>
    <a:srgbClr val="6E902B"/>
    <a:srgbClr val="DA0D57"/>
    <a:srgbClr val="CC0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4655"/>
  </p:normalViewPr>
  <p:slideViewPr>
    <p:cSldViewPr snapToGrid="0" snapToObjects="1">
      <p:cViewPr varScale="1">
        <p:scale>
          <a:sx n="120" d="100"/>
          <a:sy n="120" d="100"/>
        </p:scale>
        <p:origin x="68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9" d="100"/>
          <a:sy n="139" d="100"/>
        </p:scale>
        <p:origin x="3696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19A46B4-75C5-4BD9-B33B-263EB7AC26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458299-3C2B-40F9-89AD-888BE90465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0488" y="0"/>
            <a:ext cx="2986087" cy="50165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4E5F1AB-1466-485A-8EF4-ADEE76300F77}" type="datetimeFigureOut">
              <a:rPr lang="fr-FR"/>
              <a:pPr>
                <a:defRPr/>
              </a:pPr>
              <a:t>02/10/2018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6605F6F-B629-492A-8301-7A40FC6DCD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6088" cy="50165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6F934E0-2E94-4A8D-A33C-98A6B905BF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0488" y="9517063"/>
            <a:ext cx="2986087" cy="50165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3DE76E5-ED72-4CBB-A5F9-345E006DAC0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6FE084F-C090-4746-A53C-83DF349FAA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B1878C-153B-42C9-8D89-1310C1FFC93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0488" y="0"/>
            <a:ext cx="2986087" cy="50165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AFDAFAF-3FA2-4F1E-8116-38D98024DCD0}" type="datetimeFigureOut">
              <a:rPr lang="fr-FR"/>
              <a:pPr>
                <a:defRPr/>
              </a:pPr>
              <a:t>02/10/2018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8886C503-1EB3-4FF2-B2B7-A6DEE23BC1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8EA58898-4DCD-41AD-9DF3-395150A92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D6DE2A-D2DF-4B47-9673-02BD3668A03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6088" cy="50165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9E04C4-9FFB-4CC2-9B2B-3A71718AF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0488" y="9517063"/>
            <a:ext cx="2986087" cy="50165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D122232-65A5-4903-B3A9-AF93C7B8837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8F56A1DC-2D74-423C-9ECC-14B2D78018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ce réservé des commentaires 2">
            <a:extLst>
              <a:ext uri="{FF2B5EF4-FFF2-40B4-BE49-F238E27FC236}">
                <a16:creationId xmlns:a16="http://schemas.microsoft.com/office/drawing/2014/main" id="{87B1A379-70C3-4F85-B3CF-551CE14B1E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EDF48A8A-1CB7-4F05-A9CD-61143E4FD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0888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411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6825" indent="-23018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4025" indent="-23018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1225" indent="-23018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8425" indent="-23018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5321B5-FCAC-41DB-BEC1-F905559A3FB0}" type="slidenum">
              <a:rPr lang="fr-FR" altLang="fr-FR" smtClean="0"/>
              <a:pPr>
                <a:spcBef>
                  <a:spcPct val="0"/>
                </a:spcBef>
              </a:pPr>
              <a:t>2</a:t>
            </a:fld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>
            <a:extLst>
              <a:ext uri="{FF2B5EF4-FFF2-40B4-BE49-F238E27FC236}">
                <a16:creationId xmlns:a16="http://schemas.microsoft.com/office/drawing/2014/main" id="{5E93AFD0-AE99-4025-88C7-F5B213FF40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6868358-4CF5-4076-AB89-947B33B3CCA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A1928-EBD7-4F70-A722-058DA98AAC3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8645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e de contenu avec infographie">
    <p:bg>
      <p:bgPr>
        <a:solidFill>
          <a:srgbClr val="95B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>
            <a:extLst>
              <a:ext uri="{FF2B5EF4-FFF2-40B4-BE49-F238E27FC236}">
                <a16:creationId xmlns:a16="http://schemas.microsoft.com/office/drawing/2014/main" id="{49F6BB38-11B4-4CA4-9933-F8C5E523D0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E33F8CB-339B-4E1C-929B-AADBB570BE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4F5A6-4CEC-452A-915F-9A48C29B1E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1580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E3C6A29-3AC7-4801-9722-9170C689867D}"/>
              </a:ext>
            </a:extLst>
          </p:cNvPr>
          <p:cNvSpPr txBox="1"/>
          <p:nvPr userDrawn="1"/>
        </p:nvSpPr>
        <p:spPr>
          <a:xfrm>
            <a:off x="0" y="0"/>
            <a:ext cx="9144000" cy="5730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AFFB339D-6E3F-4429-93F9-F758B9DB58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99344E39-A1E0-438B-B70D-8E658DB0349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42A20-A2BB-4450-A4E5-B595BD90EFA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69766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age de contenu avec infographie">
    <p:bg>
      <p:bgPr>
        <a:solidFill>
          <a:srgbClr val="95B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D722802-0F2F-4090-B3AD-E38AF79090A6}"/>
              </a:ext>
            </a:extLst>
          </p:cNvPr>
          <p:cNvSpPr txBox="1"/>
          <p:nvPr userDrawn="1"/>
        </p:nvSpPr>
        <p:spPr>
          <a:xfrm>
            <a:off x="0" y="0"/>
            <a:ext cx="9144000" cy="3698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13FD73DD-A0E7-4AF0-9F50-B8A1F60CAE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7E7FB7-2A15-4EB3-B476-886ED3F612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6D8EA-00B9-425E-8CEE-A324F674E2E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59966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84BC0C7-1816-4456-89A3-B64C9289DB28}"/>
              </a:ext>
            </a:extLst>
          </p:cNvPr>
          <p:cNvSpPr txBox="1"/>
          <p:nvPr userDrawn="1"/>
        </p:nvSpPr>
        <p:spPr>
          <a:xfrm>
            <a:off x="0" y="0"/>
            <a:ext cx="9144000" cy="5730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8F307FB8-A174-47CC-99AE-C657F8137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1844154-AB38-4830-88AA-59AA8716C3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362200" y="0"/>
            <a:ext cx="678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fr-FR" altLang="fr-FR">
                <a:solidFill>
                  <a:schemeClr val="bg1"/>
                </a:solidFill>
                <a:latin typeface="Arial Black" pitchFamily="34" charset="0"/>
              </a:rPr>
              <a:t>REMUSCLER L’EXAMEN DU BACCALAURÉAT</a:t>
            </a:r>
          </a:p>
          <a:p>
            <a:pPr eaLnBrk="1" hangingPunct="1">
              <a:defRPr/>
            </a:pPr>
            <a:endParaRPr lang="fr-FR" altLang="fr-FR">
              <a:latin typeface="Arial Black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11FFA367-702A-4645-AF5D-59EC669E869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AE3FF-28ED-4282-A128-85C280498D2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46009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age de contenu avec infographie">
    <p:bg>
      <p:bgPr>
        <a:solidFill>
          <a:srgbClr val="95B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6C085A6-8F48-40F3-BB60-D13F42252E46}"/>
              </a:ext>
            </a:extLst>
          </p:cNvPr>
          <p:cNvSpPr txBox="1"/>
          <p:nvPr userDrawn="1"/>
        </p:nvSpPr>
        <p:spPr>
          <a:xfrm>
            <a:off x="0" y="0"/>
            <a:ext cx="9144000" cy="3698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54188A7F-CBD7-4565-A11C-4CF148F94A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19842B0-7E5C-4057-8D83-658A4DCFE30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362200" y="0"/>
            <a:ext cx="678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fr-FR" altLang="fr-FR">
                <a:solidFill>
                  <a:schemeClr val="bg1"/>
                </a:solidFill>
                <a:latin typeface="Arial Black" pitchFamily="34" charset="0"/>
              </a:rPr>
              <a:t>REMUSCLER L’EXAMEN DU BACCALAURÉAT</a:t>
            </a:r>
          </a:p>
          <a:p>
            <a:pPr eaLnBrk="1" hangingPunct="1">
              <a:defRPr/>
            </a:pPr>
            <a:endParaRPr lang="fr-FR" altLang="fr-FR">
              <a:latin typeface="Arial Black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53C0B421-CBBE-45F2-9152-9A1675B4EA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9BC3F-E920-425A-AF66-0D3B0BB4005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9552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66212CE-C14A-4563-AC77-9A3FFEBE0FED}"/>
              </a:ext>
            </a:extLst>
          </p:cNvPr>
          <p:cNvSpPr txBox="1"/>
          <p:nvPr userDrawn="1"/>
        </p:nvSpPr>
        <p:spPr>
          <a:xfrm>
            <a:off x="0" y="0"/>
            <a:ext cx="9144000" cy="5730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cap="all" dirty="0">
                <a:solidFill>
                  <a:prstClr val="white"/>
                </a:solidFill>
                <a:latin typeface="Arial Black" panose="020B0A04020102020204" pitchFamily="34" charset="0"/>
                <a:cs typeface="+mn-cs"/>
              </a:rPr>
              <a:t>Baccalauréat 2021 : les nouveautés</a:t>
            </a: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A946DE5F-6102-4235-AE12-7B842EE9F3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2018A103-8F65-4149-A1C7-8569A98DA80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46527-687E-4820-9A07-7C4968E1DAD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92902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Page de contenu avec infographie">
    <p:bg>
      <p:bgPr>
        <a:solidFill>
          <a:srgbClr val="95B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A1C5363-F699-4FB0-A334-A493DD19780B}"/>
              </a:ext>
            </a:extLst>
          </p:cNvPr>
          <p:cNvSpPr txBox="1"/>
          <p:nvPr userDrawn="1"/>
        </p:nvSpPr>
        <p:spPr>
          <a:xfrm>
            <a:off x="0" y="0"/>
            <a:ext cx="9144000" cy="5730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cap="all" dirty="0">
                <a:solidFill>
                  <a:prstClr val="white"/>
                </a:solidFill>
                <a:latin typeface="Arial Black" panose="020B0A04020102020204" pitchFamily="34" charset="0"/>
                <a:cs typeface="+mn-cs"/>
              </a:rPr>
              <a:t>Baccalauréat 2021 : les nouveautés</a:t>
            </a: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2EDBD84D-5DFA-4F74-B00A-F78A0EF059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C76B1-FFA4-4A17-904D-D50A7466D1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0B9BA-9B3D-4254-B5DF-6AF3D68BA97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6483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BD97B9A-FBA5-4A83-B3FA-A3CF84C87235}"/>
              </a:ext>
            </a:extLst>
          </p:cNvPr>
          <p:cNvSpPr txBox="1"/>
          <p:nvPr userDrawn="1"/>
        </p:nvSpPr>
        <p:spPr>
          <a:xfrm>
            <a:off x="0" y="0"/>
            <a:ext cx="9144000" cy="5730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600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16403731-BBBC-4737-9D24-7E9C20536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F270A5C-6BA6-42E8-8EBD-6F5E53F68F01}"/>
              </a:ext>
            </a:extLst>
          </p:cNvPr>
          <p:cNvSpPr txBox="1"/>
          <p:nvPr userDrawn="1"/>
        </p:nvSpPr>
        <p:spPr>
          <a:xfrm>
            <a:off x="0" y="0"/>
            <a:ext cx="9144000" cy="646113"/>
          </a:xfrm>
          <a:prstGeom prst="rect">
            <a:avLst/>
          </a:prstGeom>
          <a:solidFill>
            <a:srgbClr val="95BCE5">
              <a:alpha val="0"/>
            </a:srgbClr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cap="all" dirty="0">
                <a:solidFill>
                  <a:prstClr val="white"/>
                </a:solidFill>
                <a:latin typeface="Arial Black" panose="020B0A04020102020204" pitchFamily="34" charset="0"/>
                <a:cs typeface="+mn-cs"/>
              </a:rPr>
              <a:t>La classe de seconde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cap="all" dirty="0">
                <a:solidFill>
                  <a:prstClr val="white"/>
                </a:solidFill>
                <a:latin typeface="Arial Black" panose="020B0A04020102020204" pitchFamily="34" charset="0"/>
                <a:cs typeface="+mn-cs"/>
              </a:rPr>
              <a:t>voie générale et technologique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6974BBC0-913C-4B3F-B8D3-51F0713E1E5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DC0F0-FAAC-41F9-A6AE-D96131D0346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1425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Page de contenu avec infographie">
    <p:bg>
      <p:bgPr>
        <a:solidFill>
          <a:srgbClr val="95B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DD118A1-B67B-455F-8560-4D86F6B83583}"/>
              </a:ext>
            </a:extLst>
          </p:cNvPr>
          <p:cNvSpPr txBox="1"/>
          <p:nvPr userDrawn="1"/>
        </p:nvSpPr>
        <p:spPr>
          <a:xfrm>
            <a:off x="0" y="0"/>
            <a:ext cx="9144000" cy="646113"/>
          </a:xfrm>
          <a:prstGeom prst="rect">
            <a:avLst/>
          </a:prstGeom>
          <a:solidFill>
            <a:srgbClr val="95BCE5">
              <a:alpha val="0"/>
            </a:srgbClr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cap="all" dirty="0">
                <a:solidFill>
                  <a:prstClr val="white"/>
                </a:solidFill>
                <a:latin typeface="Arial Black" panose="020B0A04020102020204" pitchFamily="34" charset="0"/>
                <a:cs typeface="+mn-cs"/>
              </a:rPr>
              <a:t>La classe de seconde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cap="all" dirty="0">
                <a:solidFill>
                  <a:prstClr val="white"/>
                </a:solidFill>
                <a:latin typeface="Arial Black" panose="020B0A04020102020204" pitchFamily="34" charset="0"/>
                <a:cs typeface="+mn-cs"/>
              </a:rPr>
              <a:t>voie générale et technologique</a:t>
            </a: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8F4DB022-C4C8-48A5-AA74-9257347BF7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5E18F2-3444-4D60-8B00-6EF1AE258A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56C49-6D0C-42DD-A834-47D2318EAD1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5932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9632FB7-F258-4B70-8552-51DD274BCE28}"/>
              </a:ext>
            </a:extLst>
          </p:cNvPr>
          <p:cNvSpPr txBox="1"/>
          <p:nvPr userDrawn="1"/>
        </p:nvSpPr>
        <p:spPr>
          <a:xfrm>
            <a:off x="0" y="0"/>
            <a:ext cx="9144000" cy="5730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C1DCB111-F6D8-413D-A8A9-F529F5B896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F5A69F-DD1E-410F-A7BB-9D8D1BCEFAC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64088" y="0"/>
            <a:ext cx="43799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fr-FR" altLang="fr-FR">
                <a:solidFill>
                  <a:schemeClr val="bg1"/>
                </a:solidFill>
                <a:latin typeface="Arial Black" pitchFamily="34" charset="0"/>
              </a:rPr>
              <a:t>LA VOIE GÉNÉRALE :</a:t>
            </a:r>
          </a:p>
          <a:p>
            <a:pPr algn="r" eaLnBrk="1" hangingPunct="1">
              <a:defRPr/>
            </a:pPr>
            <a:r>
              <a:rPr lang="fr-FR" altLang="fr-FR">
                <a:solidFill>
                  <a:schemeClr val="bg1"/>
                </a:solidFill>
                <a:latin typeface="Arial Black" pitchFamily="34" charset="0"/>
              </a:rPr>
              <a:t>LA PREMIÈRE ET LA TERMINALE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D8967601-C106-44BB-AB85-109C60DCE64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E5953-822A-4300-9484-CE4CAD686B4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89531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Page de contenu avec infographie">
    <p:bg>
      <p:bgPr>
        <a:solidFill>
          <a:srgbClr val="95B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BAE5FB4-B065-4A9F-994A-EC991EC76FB1}"/>
              </a:ext>
            </a:extLst>
          </p:cNvPr>
          <p:cNvSpPr txBox="1"/>
          <p:nvPr userDrawn="1"/>
        </p:nvSpPr>
        <p:spPr>
          <a:xfrm>
            <a:off x="0" y="0"/>
            <a:ext cx="9144000" cy="3698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7ADA6206-B8DF-4DC5-922A-25DA695A0C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5C15704-76E4-4B05-A15E-EF2769615E6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64088" y="0"/>
            <a:ext cx="43799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fr-FR" altLang="fr-FR">
                <a:solidFill>
                  <a:schemeClr val="bg1"/>
                </a:solidFill>
                <a:latin typeface="Arial Black" pitchFamily="34" charset="0"/>
              </a:rPr>
              <a:t>LA VOIE GÉNÉRALE :</a:t>
            </a:r>
          </a:p>
          <a:p>
            <a:pPr algn="r" eaLnBrk="1" hangingPunct="1">
              <a:defRPr/>
            </a:pPr>
            <a:r>
              <a:rPr lang="fr-FR" altLang="fr-FR">
                <a:solidFill>
                  <a:schemeClr val="bg1"/>
                </a:solidFill>
                <a:latin typeface="Arial Black" pitchFamily="34" charset="0"/>
              </a:rPr>
              <a:t>LA PREMIÈRE ET LA TERMINALE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AEC8AE5-7DAE-43A6-B082-BD15F49316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0B57C-B5B0-4177-9D46-38A21975913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42306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E787476-7407-4C7A-8625-0E2B105B065E}"/>
              </a:ext>
            </a:extLst>
          </p:cNvPr>
          <p:cNvSpPr txBox="1"/>
          <p:nvPr userDrawn="1"/>
        </p:nvSpPr>
        <p:spPr>
          <a:xfrm>
            <a:off x="0" y="0"/>
            <a:ext cx="9144000" cy="5730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97C9801B-D9C6-4F34-9EA8-A1E097BF0D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D54681-B2BA-4CDE-80E6-223362A36C4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72000" y="-36513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fr-FR" altLang="fr-FR">
                <a:solidFill>
                  <a:schemeClr val="bg1"/>
                </a:solidFill>
                <a:latin typeface="Arial Black" pitchFamily="34" charset="0"/>
              </a:rPr>
              <a:t>LA VOIE TECHNOLOGIQUE :</a:t>
            </a:r>
          </a:p>
          <a:p>
            <a:pPr algn="r" eaLnBrk="1" hangingPunct="1">
              <a:defRPr/>
            </a:pPr>
            <a:r>
              <a:rPr lang="fr-FR" altLang="fr-FR">
                <a:solidFill>
                  <a:schemeClr val="bg1"/>
                </a:solidFill>
                <a:latin typeface="Arial Black" pitchFamily="34" charset="0"/>
              </a:rPr>
              <a:t>LA PREMIÈRE ET LA TERMINALE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569D174D-808A-4EED-945C-602C6B591AA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3B161-C2F8-4FAC-852A-FD0C07F3903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7125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Page de contenu avec infographie">
    <p:bg>
      <p:bgPr>
        <a:solidFill>
          <a:srgbClr val="95B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3B3284B-9E0B-4B4E-A53B-B8C30ACD95EE}"/>
              </a:ext>
            </a:extLst>
          </p:cNvPr>
          <p:cNvSpPr txBox="1"/>
          <p:nvPr userDrawn="1"/>
        </p:nvSpPr>
        <p:spPr>
          <a:xfrm>
            <a:off x="0" y="0"/>
            <a:ext cx="9144000" cy="3698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F5539617-591E-428E-8C54-499B9589E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468AFEF-5051-40C3-A3C0-0D75EF6EE1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72000" y="-36513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fr-FR" altLang="fr-FR">
                <a:solidFill>
                  <a:schemeClr val="bg1"/>
                </a:solidFill>
                <a:latin typeface="Arial Black" pitchFamily="34" charset="0"/>
              </a:rPr>
              <a:t>LA VOIE TECHNOLOGIQUE :</a:t>
            </a:r>
          </a:p>
          <a:p>
            <a:pPr algn="r" eaLnBrk="1" hangingPunct="1">
              <a:defRPr/>
            </a:pPr>
            <a:r>
              <a:rPr lang="fr-FR" altLang="fr-FR">
                <a:solidFill>
                  <a:schemeClr val="bg1"/>
                </a:solidFill>
                <a:latin typeface="Arial Black" pitchFamily="34" charset="0"/>
              </a:rPr>
              <a:t>LA PREMIÈRE ET LA TERMINALE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05590423-0722-4C11-8306-459DBA8945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0E4BD-F582-4453-8FF1-337620C3D47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47052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age de contenu texte_orientation seco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92B8892-5AFE-4F9F-9FE6-9948282C9A9D}"/>
              </a:ext>
            </a:extLst>
          </p:cNvPr>
          <p:cNvSpPr txBox="1"/>
          <p:nvPr userDrawn="1"/>
        </p:nvSpPr>
        <p:spPr>
          <a:xfrm>
            <a:off x="0" y="0"/>
            <a:ext cx="9144000" cy="5730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445B4C60-0DDE-43B7-8A1E-0BC94857D2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BDAE21-4F73-4DC9-B448-F12CA1EEC7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72000" y="-36513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fr-FR" altLang="fr-FR" dirty="0">
                <a:solidFill>
                  <a:schemeClr val="bg1"/>
                </a:solidFill>
                <a:latin typeface="Arial Black" pitchFamily="34" charset="0"/>
              </a:rPr>
              <a:t>L’ORIENTATION EN CLASSE DE SECONDE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C6A8167F-27D4-4252-AD8F-34A7C1C207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C928E-C842-41D2-8D37-85AB7E6DE13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11740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69378"/>
            <a:ext cx="7881937" cy="4397375"/>
          </a:xfrm>
        </p:spPr>
        <p:txBody>
          <a:bodyPr/>
          <a:lstStyle>
            <a:lvl1pPr>
              <a:buClr>
                <a:srgbClr val="EE7444"/>
              </a:buCl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CB917B37-ABCF-46C2-8350-1E33FB89568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9F292-1EDF-489E-9183-C7F8DC216FB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1940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8773" y="69692"/>
            <a:ext cx="8004162" cy="828574"/>
          </a:xfrm>
        </p:spPr>
        <p:txBody>
          <a:bodyPr anchor="b"/>
          <a:lstStyle>
            <a:lvl1pPr algn="l">
              <a:defRPr sz="3000" b="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77333" y="1494531"/>
            <a:ext cx="7923066" cy="323304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7333" y="5367338"/>
            <a:ext cx="792306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827AC81B-27BA-43A1-B035-A9AF6EE45A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68BF7-DBE0-4087-87C9-0B21C72B327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356992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F471C35-874F-4585-8AF9-F9040070AD6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250238" y="6391275"/>
            <a:ext cx="3508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C5CA-F414-4EE0-BF69-50B565B7EEB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779944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9">
            <a:extLst>
              <a:ext uri="{FF2B5EF4-FFF2-40B4-BE49-F238E27FC236}">
                <a16:creationId xmlns:a16="http://schemas.microsoft.com/office/drawing/2014/main" id="{827C718C-5466-4078-934B-787CFE2C764A}"/>
              </a:ext>
            </a:extLst>
          </p:cNvPr>
          <p:cNvGrpSpPr/>
          <p:nvPr userDrawn="1"/>
        </p:nvGrpSpPr>
        <p:grpSpPr>
          <a:xfrm>
            <a:off x="3184313" y="2238108"/>
            <a:ext cx="525531" cy="171686"/>
            <a:chOff x="5391302" y="1426464"/>
            <a:chExt cx="604579" cy="197510"/>
          </a:xfrm>
          <a:solidFill>
            <a:schemeClr val="bg1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674B28C-D2AD-4ACA-BD27-A74E50226110}"/>
                </a:ext>
              </a:extLst>
            </p:cNvPr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DB148CE-B540-441E-B880-0338273F04C4}"/>
                </a:ext>
              </a:extLst>
            </p:cNvPr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pic>
        <p:nvPicPr>
          <p:cNvPr id="7" name="Picture 3" descr="M:\str-delcom\BAC 2021\PPT\PPT POUR PARENTS 3E\Visuels\éléments graphiques\PPT_BAC-intro.jpg">
            <a:extLst>
              <a:ext uri="{FF2B5EF4-FFF2-40B4-BE49-F238E27FC236}">
                <a16:creationId xmlns:a16="http://schemas.microsoft.com/office/drawing/2014/main" id="{8EEF788A-57CF-40ED-B29A-29B3334A52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1925"/>
            <a:ext cx="9144000" cy="701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90594" y="2238108"/>
            <a:ext cx="5826983" cy="1442078"/>
          </a:xfrm>
        </p:spPr>
        <p:txBody>
          <a:bodyPr/>
          <a:lstStyle>
            <a:lvl1pPr>
              <a:defRPr sz="32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90594" y="3716042"/>
            <a:ext cx="5826983" cy="1387175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71460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fin -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:\str-delcom\BAC 2021\PPT\PPT POUR PARENTS 3E\Visuels\éléments graphiques\PPT_BAC3.jpg">
            <a:extLst>
              <a:ext uri="{FF2B5EF4-FFF2-40B4-BE49-F238E27FC236}">
                <a16:creationId xmlns:a16="http://schemas.microsoft.com/office/drawing/2014/main" id="{ED3C99AA-5692-45C5-A53E-FFD33598BF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161925"/>
            <a:ext cx="9182100" cy="701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841BC6F2-37B1-4661-91EF-E857BE8D4881}"/>
              </a:ext>
            </a:extLst>
          </p:cNvPr>
          <p:cNvSpPr txBox="1">
            <a:spLocks/>
          </p:cNvSpPr>
          <p:nvPr userDrawn="1"/>
        </p:nvSpPr>
        <p:spPr>
          <a:xfrm>
            <a:off x="2368550" y="6146800"/>
            <a:ext cx="4621213" cy="67627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  <a:defRPr/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26286" y="2136209"/>
            <a:ext cx="5897726" cy="2108160"/>
          </a:xfrm>
        </p:spPr>
        <p:txBody>
          <a:bodyPr anchor="t">
            <a:normAutofit/>
          </a:bodyPr>
          <a:lstStyle>
            <a:lvl1pPr>
              <a:defRPr sz="1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BE9ACB-1918-4E0C-AFE4-B4AE3CCEC8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5B176-2EF0-4428-959D-3A1E7BEFF39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19112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E744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4C16D6B1-E2F9-4FC7-94AA-82D87CD2E80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CD260-69B3-4B83-BC9B-82D01CB576B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70052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B05F8E9-5BF9-492C-806B-B268B5953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354013"/>
            <a:ext cx="7881938" cy="1285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2B8B3B4-650D-442F-BB3A-C508D98AEE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04863" y="1476375"/>
            <a:ext cx="788193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 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114596-20CC-4DA0-8A4C-1E24F30EC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50225" y="6391275"/>
            <a:ext cx="450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b="1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1889EAE-D9AE-4781-8232-1D5724289B6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24843A2C-2131-47BB-A03B-05BC794B0B6B}"/>
              </a:ext>
            </a:extLst>
          </p:cNvPr>
          <p:cNvSpPr txBox="1">
            <a:spLocks/>
          </p:cNvSpPr>
          <p:nvPr/>
        </p:nvSpPr>
        <p:spPr>
          <a:xfrm>
            <a:off x="2368550" y="6146800"/>
            <a:ext cx="3544888" cy="67627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20"/>
              </a:lnSpc>
              <a:defRPr/>
            </a:pPr>
            <a:endParaRPr lang="fr-FR" sz="900" dirty="0">
              <a:solidFill>
                <a:prstClr val="black">
                  <a:lumMod val="75000"/>
                  <a:lumOff val="25000"/>
                </a:prst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320"/>
              </a:lnSpc>
              <a:defRPr/>
            </a:pPr>
            <a:r>
              <a:rPr lang="fr-FR" sz="900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ea typeface="Arial" charset="0"/>
                <a:cs typeface="Arial" charset="0"/>
              </a:rPr>
              <a:t>BACCALAUREAT 2021</a:t>
            </a:r>
          </a:p>
        </p:txBody>
      </p:sp>
      <p:sp>
        <p:nvSpPr>
          <p:cNvPr id="15" name="Espace réservé du pied de page 4">
            <a:extLst>
              <a:ext uri="{FF2B5EF4-FFF2-40B4-BE49-F238E27FC236}">
                <a16:creationId xmlns:a16="http://schemas.microsoft.com/office/drawing/2014/main" id="{80BE0AD0-7C73-48AB-B819-9E9F1DDAC2F1}"/>
              </a:ext>
            </a:extLst>
          </p:cNvPr>
          <p:cNvSpPr txBox="1">
            <a:spLocks/>
          </p:cNvSpPr>
          <p:nvPr/>
        </p:nvSpPr>
        <p:spPr>
          <a:xfrm>
            <a:off x="6989763" y="6391275"/>
            <a:ext cx="1160462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  <a:defRPr/>
            </a:pPr>
            <a:endParaRPr lang="fr-FR" sz="900" dirty="0">
              <a:solidFill>
                <a:prstClr val="black">
                  <a:lumMod val="75000"/>
                  <a:lumOff val="25000"/>
                </a:prst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Image 8">
            <a:extLst>
              <a:ext uri="{FF2B5EF4-FFF2-40B4-BE49-F238E27FC236}">
                <a16:creationId xmlns:a16="http://schemas.microsoft.com/office/drawing/2014/main" id="{86622FC5-E4E1-40A4-8F33-ABAA559E42B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38" y="6249988"/>
            <a:ext cx="121920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Image 4">
            <a:extLst>
              <a:ext uri="{FF2B5EF4-FFF2-40B4-BE49-F238E27FC236}">
                <a16:creationId xmlns:a16="http://schemas.microsoft.com/office/drawing/2014/main" id="{1BD4E0BB-9B2F-46B0-A905-926337EC2E8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6310313"/>
            <a:ext cx="12414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ZoneTexte 3">
            <a:extLst>
              <a:ext uri="{FF2B5EF4-FFF2-40B4-BE49-F238E27FC236}">
                <a16:creationId xmlns:a16="http://schemas.microsoft.com/office/drawing/2014/main" id="{1143972E-8B9C-4B4B-81BB-BEA790101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863" y="0"/>
            <a:ext cx="7881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fr-FR" altLang="fr-FR" b="1">
              <a:solidFill>
                <a:srgbClr val="005E8B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  <p:sldLayoutId id="2147484050" r:id="rId12"/>
    <p:sldLayoutId id="2147484051" r:id="rId13"/>
    <p:sldLayoutId id="2147484052" r:id="rId14"/>
    <p:sldLayoutId id="2147484053" r:id="rId15"/>
    <p:sldLayoutId id="2147484036" r:id="rId16"/>
    <p:sldLayoutId id="2147484037" r:id="rId17"/>
    <p:sldLayoutId id="2147484054" r:id="rId18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500" b="1" kern="1200" cap="all">
          <a:solidFill>
            <a:schemeClr val="tx1"/>
          </a:solidFill>
          <a:latin typeface="Arial Black" panose="020B0A04020102020204" pitchFamily="34" charset="0"/>
          <a:ea typeface="Arial Black" panose="020B0A04020102020204" pitchFamily="34" charset="0"/>
          <a:cs typeface="Arial Black" panose="020B0A040201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0000"/>
        <a:buFont typeface="Arial" panose="020B0604020202020204" pitchFamily="34" charset="0"/>
        <a:buChar char="■"/>
        <a:defRPr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627063" indent="-16986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 Italic"/>
        <a:buChar char="■"/>
        <a:defRPr sz="13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627063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3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627063" indent="177800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8064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1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AFC43145-5991-4044-86A4-0518C0CD133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96963" y="915988"/>
            <a:ext cx="7983537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</a:t>
            </a:r>
            <a:br>
              <a:rPr lang="fr-FR" altLang="fr-FR"/>
            </a:br>
            <a:r>
              <a:rPr lang="fr-FR" altLang="fr-FR"/>
              <a:t>LE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B8466729-C8A0-488B-A38C-4A83CD512F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96963" y="3465513"/>
            <a:ext cx="7589837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</a:t>
            </a:r>
            <a:br>
              <a:rPr lang="fr-FR" altLang="fr-FR"/>
            </a:br>
            <a:r>
              <a:rPr lang="fr-FR" altLang="fr-FR"/>
              <a:t>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A2976F-C555-4BD0-8776-738B64C7C1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97850" y="6391275"/>
            <a:ext cx="4032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b="1">
                <a:solidFill>
                  <a:srgbClr val="404040"/>
                </a:solidFill>
              </a:defRPr>
            </a:lvl1pPr>
          </a:lstStyle>
          <a:p>
            <a:pPr>
              <a:defRPr/>
            </a:pPr>
            <a:fld id="{5860B0EC-AA63-4C4E-8F75-4FC69DA2A69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47E692F2-35E3-4F13-B0E4-B5D1FB6699FC}"/>
              </a:ext>
            </a:extLst>
          </p:cNvPr>
          <p:cNvSpPr txBox="1">
            <a:spLocks/>
          </p:cNvSpPr>
          <p:nvPr/>
        </p:nvSpPr>
        <p:spPr>
          <a:xfrm>
            <a:off x="2368550" y="6146800"/>
            <a:ext cx="4621213" cy="67627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  <a:defRPr/>
            </a:pPr>
            <a:br>
              <a:rPr lang="fr-FR" dirty="0">
                <a:solidFill>
                  <a:srgbClr val="00919D"/>
                </a:solidFill>
              </a:rPr>
            </a:b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ea typeface="Arial" charset="0"/>
                <a:cs typeface="Arial" charset="0"/>
              </a:rPr>
              <a:t>LA SECONDE EN 2018</a:t>
            </a:r>
          </a:p>
          <a:p>
            <a:pPr>
              <a:lnSpc>
                <a:spcPts val="1320"/>
              </a:lnSpc>
              <a:defRPr/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Espace réservé du pied de page 4">
            <a:extLst>
              <a:ext uri="{FF2B5EF4-FFF2-40B4-BE49-F238E27FC236}">
                <a16:creationId xmlns:a16="http://schemas.microsoft.com/office/drawing/2014/main" id="{88D34F7F-850F-4281-8DDE-A3B421F2436C}"/>
              </a:ext>
            </a:extLst>
          </p:cNvPr>
          <p:cNvSpPr txBox="1">
            <a:spLocks/>
          </p:cNvSpPr>
          <p:nvPr/>
        </p:nvSpPr>
        <p:spPr>
          <a:xfrm>
            <a:off x="6989763" y="6391275"/>
            <a:ext cx="1160462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dirty="0">
              <a:solidFill>
                <a:srgbClr val="1B8ED9"/>
              </a:solidFill>
            </a:endParaRPr>
          </a:p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5" name="Image 7">
            <a:extLst>
              <a:ext uri="{FF2B5EF4-FFF2-40B4-BE49-F238E27FC236}">
                <a16:creationId xmlns:a16="http://schemas.microsoft.com/office/drawing/2014/main" id="{89F3F7AD-FDD4-42E9-A30D-7B7093C4E4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6310313"/>
            <a:ext cx="12414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404040"/>
          </a:solidFill>
          <a:latin typeface="Arial Black" charset="0"/>
          <a:ea typeface="Arial Black" charset="0"/>
          <a:cs typeface="Arial Black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800" kern="1200">
          <a:solidFill>
            <a:srgbClr val="005E8B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:\str-delcom\BAC 2021\PPT\PPT POUR PARENTS 3E\Visuels\éléments graphiques\PPT_BAC_intercalaire_V2.jpg">
            <a:extLst>
              <a:ext uri="{FF2B5EF4-FFF2-40B4-BE49-F238E27FC236}">
                <a16:creationId xmlns:a16="http://schemas.microsoft.com/office/drawing/2014/main" id="{79A80A58-E5AF-4504-B248-307E47B3E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1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Espace réservé du titre 1">
            <a:extLst>
              <a:ext uri="{FF2B5EF4-FFF2-40B4-BE49-F238E27FC236}">
                <a16:creationId xmlns:a16="http://schemas.microsoft.com/office/drawing/2014/main" id="{A26D5BF6-13D3-4B47-8B1D-82C36F1CBE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11488" y="1855788"/>
            <a:ext cx="5589587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</a:t>
            </a:r>
            <a:br>
              <a:rPr lang="fr-FR" altLang="fr-FR"/>
            </a:br>
            <a:r>
              <a:rPr lang="fr-FR" altLang="fr-FR"/>
              <a:t>ET MODIFIEZ LE TITRE</a:t>
            </a:r>
          </a:p>
        </p:txBody>
      </p:sp>
      <p:sp>
        <p:nvSpPr>
          <p:cNvPr id="3076" name="Espace réservé du texte 2">
            <a:extLst>
              <a:ext uri="{FF2B5EF4-FFF2-40B4-BE49-F238E27FC236}">
                <a16:creationId xmlns:a16="http://schemas.microsoft.com/office/drawing/2014/main" id="{593AFCB4-3F24-4B43-BF25-FCD5EBB31A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11488" y="3578225"/>
            <a:ext cx="558958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</a:t>
            </a:r>
            <a:br>
              <a:rPr lang="fr-FR" altLang="fr-FR"/>
            </a:br>
            <a:r>
              <a:rPr lang="fr-FR" altLang="fr-FR"/>
              <a:t>les styles du texte du masque</a:t>
            </a:r>
          </a:p>
          <a:p>
            <a:pPr lvl="0"/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817965-291B-4581-BDDC-909486AA8A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0238" y="6391275"/>
            <a:ext cx="3508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b="1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A7A0989-1D35-42F9-977B-FFDAA7D0D0C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1348F403-6046-4694-AF98-BD3F221A7EDF}"/>
              </a:ext>
            </a:extLst>
          </p:cNvPr>
          <p:cNvSpPr txBox="1">
            <a:spLocks/>
          </p:cNvSpPr>
          <p:nvPr/>
        </p:nvSpPr>
        <p:spPr>
          <a:xfrm>
            <a:off x="6989763" y="6391275"/>
            <a:ext cx="1160462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dirty="0">
              <a:solidFill>
                <a:srgbClr val="1B8ED9"/>
              </a:solidFill>
            </a:endParaRPr>
          </a:p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EE7444"/>
          </a:solidFill>
          <a:latin typeface="Arial Black" panose="020B0A04020102020204" pitchFamily="34" charset="0"/>
          <a:ea typeface="Archive" pitchFamily="50" charset="0"/>
          <a:cs typeface="Archive" pitchFamily="50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E7444"/>
          </a:solidFill>
          <a:latin typeface="Arial Black" pitchFamily="34" charset="0"/>
          <a:ea typeface="Archive" pitchFamily="50" charset="0"/>
          <a:cs typeface="Archive" pitchFamily="50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E7444"/>
          </a:solidFill>
          <a:latin typeface="Arial Black" pitchFamily="34" charset="0"/>
          <a:ea typeface="Archive" pitchFamily="50" charset="0"/>
          <a:cs typeface="Archive" pitchFamily="50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E7444"/>
          </a:solidFill>
          <a:latin typeface="Arial Black" pitchFamily="34" charset="0"/>
          <a:ea typeface="Archive" pitchFamily="50" charset="0"/>
          <a:cs typeface="Archive" pitchFamily="50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E7444"/>
          </a:solidFill>
          <a:latin typeface="Arial Black" pitchFamily="34" charset="0"/>
          <a:ea typeface="Archive" pitchFamily="50" charset="0"/>
          <a:cs typeface="Archive" pitchFamily="50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EE7444"/>
          </a:solidFill>
          <a:latin typeface="Arial Black" pitchFamily="34" charset="0"/>
          <a:ea typeface="Archive" pitchFamily="50" charset="0"/>
          <a:cs typeface="Archive" pitchFamily="50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EE7444"/>
          </a:solidFill>
          <a:latin typeface="Arial Black" pitchFamily="34" charset="0"/>
          <a:ea typeface="Archive" pitchFamily="50" charset="0"/>
          <a:cs typeface="Archive" pitchFamily="50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EE7444"/>
          </a:solidFill>
          <a:latin typeface="Arial Black" pitchFamily="34" charset="0"/>
          <a:ea typeface="Archive" pitchFamily="50" charset="0"/>
          <a:cs typeface="Archive" pitchFamily="50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EE7444"/>
          </a:solidFill>
          <a:latin typeface="Arial Black" pitchFamily="34" charset="0"/>
          <a:ea typeface="Archive" pitchFamily="50" charset="0"/>
          <a:cs typeface="Archive" pitchFamily="50" charset="0"/>
        </a:defRPr>
      </a:lvl9pPr>
    </p:titleStyle>
    <p:bodyStyle>
      <a:lvl1pPr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Roboto" pitchFamily="2" charset="0"/>
          <a:cs typeface="Roboto" pitchFamily="2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Roboto" pitchFamily="2" charset="0"/>
          <a:cs typeface="Roboto" pitchFamily="2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Roboto" pitchFamily="2" charset="0"/>
          <a:cs typeface="Roboto" pitchFamily="2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Roboto" pitchFamily="2" charset="0"/>
          <a:cs typeface="Roboto" pitchFamily="2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A0ED72F-4E05-449E-B1B4-934AB2F599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0863" y="2238375"/>
            <a:ext cx="5826125" cy="14414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2000" cap="all" dirty="0"/>
              <a:t>Réunion d’information </a:t>
            </a:r>
            <a:br>
              <a:rPr lang="fr-FR" sz="2000" cap="all" dirty="0"/>
            </a:br>
            <a:r>
              <a:rPr lang="fr-FR" sz="2000" cap="all" dirty="0"/>
              <a:t>des parents d’élèves de 2</a:t>
            </a:r>
            <a:r>
              <a:rPr lang="fr-FR" sz="2000" cap="all" baseline="30000" dirty="0"/>
              <a:t>de</a:t>
            </a:r>
            <a:r>
              <a:rPr lang="fr-FR" sz="2000" cap="all" dirty="0"/>
              <a:t> :</a:t>
            </a:r>
            <a:br>
              <a:rPr lang="fr-FR" sz="2600" cap="all" dirty="0"/>
            </a:br>
            <a:br>
              <a:rPr lang="fr-FR" sz="2600" cap="all" dirty="0"/>
            </a:br>
            <a:r>
              <a:rPr lang="fr-FR" cap="all" dirty="0"/>
              <a:t>Baccalauréat</a:t>
            </a:r>
            <a:r>
              <a:rPr lang="fr-FR" dirty="0"/>
              <a:t> 2021</a:t>
            </a:r>
          </a:p>
        </p:txBody>
      </p:sp>
      <p:sp>
        <p:nvSpPr>
          <p:cNvPr id="24579" name="Sous-titre 1">
            <a:extLst>
              <a:ext uri="{FF2B5EF4-FFF2-40B4-BE49-F238E27FC236}">
                <a16:creationId xmlns:a16="http://schemas.microsoft.com/office/drawing/2014/main" id="{CFCEE821-9797-43EA-BFF5-7D74115DD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863" y="3716338"/>
            <a:ext cx="5826125" cy="1387475"/>
          </a:xfrm>
        </p:spPr>
        <p:txBody>
          <a:bodyPr/>
          <a:lstStyle/>
          <a:p>
            <a:pPr eaLnBrk="1" hangingPunct="1"/>
            <a:r>
              <a:rPr lang="fr-FR" altLang="fr-FR">
                <a:latin typeface="Arial" panose="020B0604020202020204" pitchFamily="34" charset="0"/>
                <a:cs typeface="Arial" panose="020B0604020202020204" pitchFamily="34" charset="0"/>
              </a:rPr>
              <a:t>Voies générale et technologique</a:t>
            </a:r>
          </a:p>
        </p:txBody>
      </p:sp>
      <p:sp>
        <p:nvSpPr>
          <p:cNvPr id="24580" name="ZoneTexte 2">
            <a:extLst>
              <a:ext uri="{FF2B5EF4-FFF2-40B4-BE49-F238E27FC236}">
                <a16:creationId xmlns:a16="http://schemas.microsoft.com/office/drawing/2014/main" id="{A5CF46E6-D96A-40BA-84B6-04BDDD35C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0" y="6550025"/>
            <a:ext cx="317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800">
                <a:solidFill>
                  <a:srgbClr val="005E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Rentrée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251D94-A70E-4526-87EC-B780E9CB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SOMMAIRE</a:t>
            </a:r>
          </a:p>
        </p:txBody>
      </p:sp>
      <p:sp>
        <p:nvSpPr>
          <p:cNvPr id="25603" name="Espace réservé du numéro de diapositive 4">
            <a:extLst>
              <a:ext uri="{FF2B5EF4-FFF2-40B4-BE49-F238E27FC236}">
                <a16:creationId xmlns:a16="http://schemas.microsoft.com/office/drawing/2014/main" id="{73204932-3683-4B97-87A2-67CC67DF941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0F3EF7-2B28-42EB-A152-3BF4A5D8FEBD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DB3A723-C485-47A6-A25F-0ADB236B8B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863" y="1358900"/>
            <a:ext cx="7881937" cy="43307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fr-FR" dirty="0"/>
              <a:t>Quels sont les élèves concernés par la réforme du baccalauréat?</a:t>
            </a:r>
          </a:p>
          <a:p>
            <a:pPr marL="0" indent="0">
              <a:buFont typeface="Arial"/>
              <a:buNone/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Le nouveau baccalauréat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Baccalauréat 2021 : les nouveautés</a:t>
            </a:r>
          </a:p>
          <a:p>
            <a:pPr marL="0" indent="0">
              <a:buFont typeface="Arial"/>
              <a:buNone/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 La classe de seconde de la voie générale et technologique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La voie générale : la première et la terminale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La voie technologique : la première et la terminale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L’orientation en classe de seconde</a:t>
            </a:r>
          </a:p>
          <a:p>
            <a:pPr marL="0" indent="0">
              <a:buFont typeface="Arial"/>
              <a:buNone/>
              <a:defRPr/>
            </a:pPr>
            <a:endParaRPr lang="fr-FR" dirty="0"/>
          </a:p>
          <a:p>
            <a:pPr marL="0" indent="0">
              <a:buFont typeface="Arial"/>
              <a:buNone/>
              <a:defRPr/>
            </a:pP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3E1B22D-E254-4682-99A7-B19E14061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827088"/>
            <a:ext cx="7881938" cy="12874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Quels sont les élèves concernés par la réforme ?</a:t>
            </a:r>
          </a:p>
        </p:txBody>
      </p:sp>
      <p:sp>
        <p:nvSpPr>
          <p:cNvPr id="27651" name="Espace réservé du numéro de diapositive 2">
            <a:extLst>
              <a:ext uri="{FF2B5EF4-FFF2-40B4-BE49-F238E27FC236}">
                <a16:creationId xmlns:a16="http://schemas.microsoft.com/office/drawing/2014/main" id="{43B13F09-BA45-4FA4-8AEC-4887A39A005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416548B-A94F-43FE-A7E6-3A270915F3AD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70C42B-2434-4975-AB00-2124892D00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863" y="1471613"/>
            <a:ext cx="7881937" cy="4598987"/>
          </a:xfrm>
        </p:spPr>
        <p:txBody>
          <a:bodyPr rtlCol="0">
            <a:normAutofit/>
          </a:bodyPr>
          <a:lstStyle/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La réforme concerne </a:t>
            </a:r>
            <a:r>
              <a:rPr lang="fr-FR" b="1" dirty="0"/>
              <a:t>les élèves qui entrent en 2</a:t>
            </a:r>
            <a:r>
              <a:rPr lang="fr-FR" b="1" baseline="30000" dirty="0"/>
              <a:t>de</a:t>
            </a:r>
            <a:r>
              <a:rPr lang="fr-FR" dirty="0"/>
              <a:t> générale et technologique en septembre 2018.</a:t>
            </a:r>
          </a:p>
          <a:p>
            <a:pPr marL="0" indent="0">
              <a:buFont typeface="Arial"/>
              <a:buNone/>
              <a:defRPr/>
            </a:pPr>
            <a:endParaRPr lang="fr-FR" dirty="0"/>
          </a:p>
          <a:p>
            <a:pPr marL="0" indent="0">
              <a:buFont typeface="Arial"/>
              <a:buNone/>
              <a:defRPr/>
            </a:pPr>
            <a:r>
              <a:rPr lang="fr-FR" dirty="0"/>
              <a:t> </a:t>
            </a:r>
          </a:p>
          <a:p>
            <a:pPr>
              <a:defRPr/>
            </a:pPr>
            <a:r>
              <a:rPr lang="fr-FR" dirty="0"/>
              <a:t>La première session du nouveau baccalauréat général et technologique a lieu en 2021. Le contrôle continu et les épreuves anticipées commenceront dès la classe de 1</a:t>
            </a:r>
            <a:r>
              <a:rPr lang="fr-FR" baseline="30000" dirty="0"/>
              <a:t>re</a:t>
            </a:r>
            <a:r>
              <a:rPr lang="fr-FR" dirty="0"/>
              <a:t>, en 2019-2020.</a:t>
            </a:r>
          </a:p>
          <a:p>
            <a:pPr marL="0" indent="0">
              <a:buFont typeface="Arial"/>
              <a:buNone/>
              <a:defRPr/>
            </a:pPr>
            <a:endParaRPr lang="fr-FR" dirty="0"/>
          </a:p>
          <a:p>
            <a:pPr marL="0" indent="0">
              <a:buFont typeface="Arial"/>
              <a:buNone/>
              <a:defRPr/>
            </a:pPr>
            <a:endParaRPr lang="fr-FR" dirty="0"/>
          </a:p>
          <a:p>
            <a:pPr>
              <a:defRPr/>
            </a:pP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DDCD45-5D6D-4324-8F22-F6C810D98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354013"/>
            <a:ext cx="8070850" cy="12858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 NOUVEAU </a:t>
            </a:r>
            <a:r>
              <a:rPr lang="fr-FR" dirty="0" err="1"/>
              <a:t>BACCALAURéAT</a:t>
            </a:r>
            <a:endParaRPr lang="fr-FR" dirty="0"/>
          </a:p>
        </p:txBody>
      </p:sp>
      <p:sp>
        <p:nvSpPr>
          <p:cNvPr id="28675" name="Espace réservé du numéro de diapositive 4">
            <a:extLst>
              <a:ext uri="{FF2B5EF4-FFF2-40B4-BE49-F238E27FC236}">
                <a16:creationId xmlns:a16="http://schemas.microsoft.com/office/drawing/2014/main" id="{34072B55-27DF-427F-9D6F-702F1383094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72EBF6B-9DA3-4828-8AB6-855E5125608A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4989806-BF21-47CA-8FF0-909EA1FAB5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863" y="1462088"/>
            <a:ext cx="7881937" cy="4430712"/>
          </a:xfrm>
        </p:spPr>
        <p:txBody>
          <a:bodyPr rtlCol="0">
            <a:normAutofit/>
          </a:bodyPr>
          <a:lstStyle/>
          <a:p>
            <a:pPr lvl="2">
              <a:buClr>
                <a:srgbClr val="1B8ED9"/>
              </a:buCl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Pour simplifier une organisation trop compliquée </a:t>
            </a:r>
            <a:r>
              <a:rPr lang="fr-FR" sz="1600" i="1" dirty="0"/>
              <a:t>(auparavant : entre 12 et 16 épreuves selon le parcours des élèves)</a:t>
            </a:r>
          </a:p>
          <a:p>
            <a:pPr marL="457200" lvl="1" indent="0">
              <a:buFont typeface="Arial Italic"/>
              <a:buNone/>
              <a:defRPr/>
            </a:pPr>
            <a:endParaRPr lang="fr-FR" sz="1400" dirty="0"/>
          </a:p>
          <a:p>
            <a:pPr lvl="1">
              <a:defRPr/>
            </a:pPr>
            <a:r>
              <a:rPr lang="fr-FR" sz="1400" dirty="0"/>
              <a:t>En fin de 1</a:t>
            </a:r>
            <a:r>
              <a:rPr lang="fr-FR" sz="1400" baseline="30000" dirty="0"/>
              <a:t>re</a:t>
            </a:r>
            <a:r>
              <a:rPr lang="fr-FR" sz="1400" dirty="0"/>
              <a:t> : une épreuve anticipée de français (écrit et oral)</a:t>
            </a:r>
          </a:p>
          <a:p>
            <a:pPr lvl="1">
              <a:defRPr/>
            </a:pPr>
            <a:r>
              <a:rPr lang="fr-FR" sz="1400" dirty="0"/>
              <a:t>En terminale : quatre épreuves (deux épreuves écrites dans les enseignements de spécialité, une épreuve écrite de philosophie, et une épreuve d’oral terminal)</a:t>
            </a:r>
          </a:p>
          <a:p>
            <a:pPr lvl="1">
              <a:defRPr/>
            </a:pPr>
            <a:r>
              <a:rPr lang="fr-FR" sz="1400" dirty="0"/>
              <a:t>L’organisation des épreuves va moins perturber le fonctionnement des lycées. Les élèves de seconde pourront ainsi travailler jusqu’à la fin de l’année scolaire.</a:t>
            </a:r>
          </a:p>
          <a:p>
            <a:pPr marL="0" indent="0">
              <a:buFont typeface="Arial"/>
              <a:buNone/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Pour valoriser le travail et la progression des lycéens</a:t>
            </a:r>
          </a:p>
          <a:p>
            <a:pPr marL="0" indent="0">
              <a:buFont typeface="Arial"/>
              <a:buNone/>
              <a:defRPr/>
            </a:pPr>
            <a:endParaRPr lang="fr-FR" sz="1400" dirty="0"/>
          </a:p>
          <a:p>
            <a:pPr lvl="1">
              <a:defRPr/>
            </a:pPr>
            <a:r>
              <a:rPr lang="fr-FR" sz="1400" dirty="0"/>
              <a:t>Le nouveau baccalauréat comprendra une part de contrôle continu, qui valorise le travail des élèves tout au long des classes de première et de terminale,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u numéro de diapositive 3">
            <a:extLst>
              <a:ext uri="{FF2B5EF4-FFF2-40B4-BE49-F238E27FC236}">
                <a16:creationId xmlns:a16="http://schemas.microsoft.com/office/drawing/2014/main" id="{53C9813D-B22F-4248-B324-FF89A53EA16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A73D8D1-4C28-4FB7-B5D3-D1DF191E76A5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29699" name="Espace réservé du contenu 2">
            <a:extLst>
              <a:ext uri="{FF2B5EF4-FFF2-40B4-BE49-F238E27FC236}">
                <a16:creationId xmlns:a16="http://schemas.microsoft.com/office/drawing/2014/main" id="{952D69CC-3F82-402D-8F12-E879BE3B46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71613"/>
            <a:ext cx="8229600" cy="4598987"/>
          </a:xfrm>
        </p:spPr>
        <p:txBody>
          <a:bodyPr/>
          <a:lstStyle/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/>
              <a:t>Pour mieux accompagner les élèves dans la conception de leur projet d’orientation</a:t>
            </a:r>
            <a:endParaRPr lang="fr-FR" altLang="fr-FR" sz="1400"/>
          </a:p>
          <a:p>
            <a:pPr lvl="1" fontAlgn="base">
              <a:spcAft>
                <a:spcPct val="0"/>
              </a:spcAft>
            </a:pPr>
            <a:endParaRPr lang="fr-FR" altLang="fr-FR" sz="1400"/>
          </a:p>
          <a:p>
            <a:pPr lvl="1" fontAlgn="base">
              <a:spcAft>
                <a:spcPct val="0"/>
              </a:spcAft>
            </a:pPr>
            <a:r>
              <a:rPr lang="fr-FR" altLang="fr-FR" sz="1400"/>
              <a:t>Un temps dédié à l’orientation en 2</a:t>
            </a:r>
            <a:r>
              <a:rPr lang="fr-FR" altLang="fr-FR" sz="1400" baseline="30000"/>
              <a:t>de</a:t>
            </a:r>
            <a:r>
              <a:rPr lang="fr-FR" altLang="fr-FR" sz="1400"/>
              <a:t>, en 1</a:t>
            </a:r>
            <a:r>
              <a:rPr lang="fr-FR" altLang="fr-FR" sz="1400" baseline="30000"/>
              <a:t>re</a:t>
            </a:r>
            <a:r>
              <a:rPr lang="fr-FR" altLang="fr-FR" sz="1400"/>
              <a:t> et en terminale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400"/>
              <a:t>Deux professeurs principaux en terminale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400"/>
              <a:t>La suppression des filières et un même diplôme pour tous, avec des enseignements communs, des enseignements de spécialité et la possibilité de choisir des enseignements optionnels</a:t>
            </a:r>
            <a:br>
              <a:rPr lang="fr-FR" altLang="fr-FR" sz="1400"/>
            </a:br>
            <a:endParaRPr lang="fr-FR" altLang="fr-FR" sz="1400"/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/>
              <a:t>Pour servir de tremplin vers la réussite dans le supérieur 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400"/>
              <a:t>Les lycéens bénéficient d’enseignements communs à tous, qui garantissent l’acquisition des savoirs fondamentaux et favorisent la réussite de chacun.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400"/>
              <a:t>Les lycéens choisissent des enseignements de spécialité pour approfondir leurs connaissances et affiner leur projet dans leurs domaines de prédilection.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CA8CC4A-4AD4-4178-82FE-8B8A02493D2C}"/>
              </a:ext>
            </a:extLst>
          </p:cNvPr>
          <p:cNvSpPr txBox="1">
            <a:spLocks/>
          </p:cNvSpPr>
          <p:nvPr/>
        </p:nvSpPr>
        <p:spPr>
          <a:xfrm>
            <a:off x="804863" y="365125"/>
            <a:ext cx="8147050" cy="12874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i="0" u="none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FR" dirty="0">
                <a:solidFill>
                  <a:schemeClr val="tx1"/>
                </a:solidFill>
              </a:rPr>
              <a:t>LE NOUVEAU </a:t>
            </a:r>
            <a:r>
              <a:rPr lang="fr-FR" dirty="0" err="1">
                <a:solidFill>
                  <a:schemeClr val="tx1"/>
                </a:solidFill>
              </a:rPr>
              <a:t>BACCALAURéAT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CD47F7-B27D-44D9-8BB4-3C747919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963" y="593725"/>
            <a:ext cx="4897437" cy="8524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 Baccalauréat 2021</a:t>
            </a:r>
          </a:p>
        </p:txBody>
      </p:sp>
      <p:sp>
        <p:nvSpPr>
          <p:cNvPr id="30723" name="Espace réservé du numéro de diapositive 4">
            <a:extLst>
              <a:ext uri="{FF2B5EF4-FFF2-40B4-BE49-F238E27FC236}">
                <a16:creationId xmlns:a16="http://schemas.microsoft.com/office/drawing/2014/main" id="{5E3461F1-A75D-4BB0-AF7D-1482A3904A3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C0EEC1A-FC16-4312-9C60-FCD0123735BB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875411F-8A1E-4F7D-A3B6-FF27A8F414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2300" y="1268413"/>
            <a:ext cx="8521700" cy="110648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fr-FR" sz="1600" dirty="0"/>
              <a:t>Fin des séries </a:t>
            </a:r>
            <a:r>
              <a:rPr lang="fr-FR" sz="1600" b="1" dirty="0"/>
              <a:t>en voie générale : </a:t>
            </a:r>
          </a:p>
          <a:p>
            <a:pPr marL="0" indent="0">
              <a:buFont typeface="Arial"/>
              <a:buNone/>
              <a:defRPr/>
            </a:pPr>
            <a:r>
              <a:rPr lang="fr-FR" sz="1600" b="1" dirty="0"/>
              <a:t>	les élèves se spécialisent dans les enseignements qui les motivent</a:t>
            </a:r>
            <a:endParaRPr lang="fr-FR" sz="1600" dirty="0"/>
          </a:p>
          <a:p>
            <a:pPr marL="88900" lvl="1" indent="0">
              <a:buFont typeface="Arial Italic"/>
              <a:buNone/>
              <a:defRPr/>
            </a:pPr>
            <a:r>
              <a:rPr lang="fr-FR" sz="1200" dirty="0"/>
              <a:t>Les séries L, ES et S disparaissent. Les élèves suivent désormais des enseignements communs, les enseignements de spécialité qu’ils ont choisis et, s’ils le souhaitent, des enseignements optionnels.</a:t>
            </a:r>
          </a:p>
          <a:p>
            <a:pPr>
              <a:defRPr/>
            </a:pPr>
            <a:endParaRPr lang="fr-FR" sz="1600" dirty="0"/>
          </a:p>
          <a:p>
            <a:pPr>
              <a:defRPr/>
            </a:pPr>
            <a:endParaRPr lang="fr-FR" sz="1600" dirty="0"/>
          </a:p>
          <a:p>
            <a:pPr>
              <a:defRPr/>
            </a:pPr>
            <a:endParaRPr lang="fr-FR" sz="1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15CCCB-F4FE-42F1-B8CF-F20A1F09BD74}"/>
              </a:ext>
            </a:extLst>
          </p:cNvPr>
          <p:cNvSpPr/>
          <p:nvPr/>
        </p:nvSpPr>
        <p:spPr>
          <a:xfrm>
            <a:off x="295275" y="2784475"/>
            <a:ext cx="1347788" cy="1828800"/>
          </a:xfrm>
          <a:prstGeom prst="rect">
            <a:avLst/>
          </a:prstGeom>
          <a:solidFill>
            <a:srgbClr val="95BC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tous 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générale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voie technologique</a:t>
            </a:r>
          </a:p>
        </p:txBody>
      </p:sp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3875F288-D62F-44C8-831D-4FE322EAAB11}"/>
              </a:ext>
            </a:extLst>
          </p:cNvPr>
          <p:cNvSpPr/>
          <p:nvPr/>
        </p:nvSpPr>
        <p:spPr>
          <a:xfrm>
            <a:off x="1824038" y="2422525"/>
            <a:ext cx="238125" cy="2552700"/>
          </a:xfrm>
          <a:prstGeom prst="leftBrace">
            <a:avLst/>
          </a:prstGeom>
          <a:ln>
            <a:solidFill>
              <a:srgbClr val="95BC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DE3050-B6EC-4B00-B97E-B84669685DB6}"/>
              </a:ext>
            </a:extLst>
          </p:cNvPr>
          <p:cNvSpPr txBox="1"/>
          <p:nvPr/>
        </p:nvSpPr>
        <p:spPr>
          <a:xfrm>
            <a:off x="2120900" y="2422525"/>
            <a:ext cx="6692900" cy="2609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7800" indent="-1778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SzPct val="100000"/>
              <a:buFont typeface="Arial"/>
              <a:buChar char="■"/>
              <a:defRPr/>
            </a:pPr>
            <a:r>
              <a:rPr lang="fr-FR" sz="16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Les épreuves terminales comptent pour 60 % de la note finale</a:t>
            </a:r>
          </a:p>
          <a:p>
            <a:pPr marL="627063" lvl="1" indent="-169863" eaLnBrk="1" fontAlgn="auto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Font typeface="Arial Italic"/>
              <a:buChar char="■"/>
              <a:defRPr/>
            </a:pPr>
            <a:r>
              <a:rPr lang="fr-FR" sz="1200" b="1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1 épreuve anticipée 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de français en 1</a:t>
            </a:r>
            <a:r>
              <a:rPr lang="fr-FR" sz="1200" baseline="300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re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(écrit et oral).</a:t>
            </a:r>
          </a:p>
          <a:p>
            <a:pPr marL="627063" lvl="1" indent="-169863" eaLnBrk="1" fontAlgn="auto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Font typeface="Arial Italic"/>
              <a:buChar char="■"/>
              <a:defRPr/>
            </a:pPr>
            <a:r>
              <a:rPr lang="fr-FR" sz="1200" b="1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4 épreuves en terminale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: 2 épreuves de spécialité, 1 épreuve de philosophie et une épreuve orale terminale.</a:t>
            </a:r>
          </a:p>
          <a:p>
            <a:pPr marL="627063" lvl="1" indent="-169863" eaLnBrk="1" fontAlgn="auto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Font typeface="Arial Italic"/>
              <a:buChar char="■"/>
              <a:defRPr/>
            </a:pP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Ces épreuves sont organisées sur le modèle des épreuves actuelles du baccalauréat.</a:t>
            </a:r>
          </a:p>
          <a:p>
            <a:pPr lvl="1" eaLnBrk="1" fontAlgn="auto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defRPr/>
            </a:pPr>
            <a:endParaRPr lang="fr-FR" sz="1200" dirty="0">
              <a:solidFill>
                <a:prstClr val="black"/>
              </a:solidFill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177800" indent="-1778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SzPct val="100000"/>
              <a:buFont typeface="Arial"/>
              <a:buChar char="■"/>
              <a:defRPr/>
            </a:pPr>
            <a:r>
              <a:rPr lang="fr-FR" sz="16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Le contrôle continu représente 40% de la note finale</a:t>
            </a:r>
          </a:p>
          <a:p>
            <a:pPr marL="627063" lvl="1" indent="-169863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Font typeface="Arial Italic"/>
              <a:buChar char="■"/>
              <a:defRPr/>
            </a:pPr>
            <a:r>
              <a:rPr lang="fr-FR" sz="1200" b="1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10 % pour la prise en compte des bulletins 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de 1</a:t>
            </a:r>
            <a:r>
              <a:rPr lang="fr-FR" sz="1200" baseline="300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re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et de terminale dans l’ensemble des enseignements pour encourager la régularité du travail des élèves.</a:t>
            </a:r>
          </a:p>
          <a:p>
            <a:pPr marL="627063" lvl="1" indent="-169863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Font typeface="Arial Italic"/>
              <a:buChar char="■"/>
              <a:defRPr/>
            </a:pPr>
            <a:r>
              <a:rPr lang="fr-FR" sz="1200" b="1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30 % pour des épreuves communes 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de contrôle continu organisées pendant les années de 1</a:t>
            </a:r>
            <a:r>
              <a:rPr lang="fr-FR" sz="1200" baseline="300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re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et de terminale afin de valoriser le travail des lycéens. 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C900BBB-EFC4-49D0-B4C8-BF68DA37FBDF}"/>
              </a:ext>
            </a:extLst>
          </p:cNvPr>
          <p:cNvSpPr txBox="1">
            <a:spLocks/>
          </p:cNvSpPr>
          <p:nvPr/>
        </p:nvSpPr>
        <p:spPr bwMode="auto">
          <a:xfrm>
            <a:off x="295275" y="5308600"/>
            <a:ext cx="8518525" cy="809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 sz="1400" b="1" dirty="0"/>
              <a:t>Les épreuves de rattrapage :</a:t>
            </a:r>
          </a:p>
          <a:p>
            <a:pPr marL="177800" lvl="1" indent="0">
              <a:buFont typeface="Arial Italic"/>
              <a:buNone/>
              <a:defRPr/>
            </a:pPr>
            <a:r>
              <a:rPr lang="fr-FR" sz="1100" dirty="0"/>
              <a:t>Un élève ayant obtenu une note supérieure ou égale à 8 et inférieure à 10 au baccalauréat peut se présenter aux épreuves de rattrapage :  deux épreuves orales, dans les disciplines des  épreuves finales écrites (français, philosophie, ou enseignements de spécialité).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FB5FF7-8B5A-457B-BC94-7AB22FDDD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 contrôle continu</a:t>
            </a:r>
          </a:p>
        </p:txBody>
      </p:sp>
      <p:sp>
        <p:nvSpPr>
          <p:cNvPr id="31747" name="Espace réservé du numéro de diapositive 3">
            <a:extLst>
              <a:ext uri="{FF2B5EF4-FFF2-40B4-BE49-F238E27FC236}">
                <a16:creationId xmlns:a16="http://schemas.microsoft.com/office/drawing/2014/main" id="{DEABDA9E-51E2-4972-84CA-A566E04C99D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5ED698B-5036-469C-97BF-801A620F43E3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DD1352-35E2-4373-9D4A-9A0B32E61A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1346200"/>
            <a:ext cx="8177212" cy="4724400"/>
          </a:xfrm>
        </p:spPr>
        <p:txBody>
          <a:bodyPr rtlCol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lang="fr-FR" dirty="0"/>
              <a:t>Le contrôle continu compte pour </a:t>
            </a:r>
            <a:r>
              <a:rPr lang="fr-FR" b="1" dirty="0"/>
              <a:t>40%</a:t>
            </a:r>
            <a:r>
              <a:rPr lang="fr-FR" dirty="0"/>
              <a:t> dans la note finale du baccalauréat avec deux types d’évaluation :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Des épreuves communes de contrôle continu qui représentent </a:t>
            </a:r>
            <a:r>
              <a:rPr lang="fr-FR" b="1" dirty="0"/>
              <a:t>30%</a:t>
            </a:r>
            <a:r>
              <a:rPr lang="fr-FR" dirty="0"/>
              <a:t> de la note finale du baccalauréat et sont organisées en première et en terminale</a:t>
            </a:r>
          </a:p>
          <a:p>
            <a:pPr lvl="1">
              <a:defRPr/>
            </a:pPr>
            <a:r>
              <a:rPr lang="fr-FR" sz="1400" dirty="0"/>
              <a:t>Elles sont organisées en trois séquences :</a:t>
            </a:r>
          </a:p>
          <a:p>
            <a:pPr marL="912813" lvl="2" indent="-285750"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Deux séquences d’épreuves lors des deuxième et troisième trimestres de la classe de 1</a:t>
            </a:r>
            <a:r>
              <a:rPr lang="fr-FR" sz="1400" baseline="30000" dirty="0"/>
              <a:t>re</a:t>
            </a:r>
            <a:endParaRPr lang="fr-FR" sz="1400" dirty="0"/>
          </a:p>
          <a:p>
            <a:pPr marL="912813" lvl="2" indent="-285750"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Une séquence d’épreuves au cours du deuxième trimestre de la classe de terminale.</a:t>
            </a:r>
          </a:p>
          <a:p>
            <a:pPr lvl="1">
              <a:defRPr/>
            </a:pPr>
            <a:r>
              <a:rPr lang="fr-FR" sz="1400" dirty="0"/>
              <a:t>Elles portent sur les enseignements qui ne font pas l’objet d’une épreuve terminale. </a:t>
            </a:r>
          </a:p>
          <a:p>
            <a:pPr lvl="1">
              <a:defRPr/>
            </a:pPr>
            <a:r>
              <a:rPr lang="fr-FR" sz="1400" dirty="0">
                <a:solidFill>
                  <a:prstClr val="black"/>
                </a:solidFill>
              </a:rPr>
              <a:t>Elles sont organisées dans chaque lycée. Les sujets sont sélectionnés dans une banque nationale numérique, afin de garantir l’équité entre tous les établissements. </a:t>
            </a:r>
            <a:r>
              <a:rPr lang="fr-FR" sz="1400" dirty="0"/>
              <a:t>Les copies sont anonymes et corrigées par d’autres professeurs que ceux de l’élève.</a:t>
            </a:r>
          </a:p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dirty="0"/>
              <a:t>Les notes des bulletins scolaires de première et de terminale compteront pour l’obtention du baccalauréat, à hauteur de </a:t>
            </a:r>
            <a:r>
              <a:rPr lang="fr-FR" b="1" dirty="0"/>
              <a:t>10%</a:t>
            </a:r>
          </a:p>
          <a:p>
            <a:pPr marL="912813" lvl="2" indent="-285750">
              <a:buFont typeface="Arial" panose="020B0604020202020204" pitchFamily="34" charset="0"/>
              <a:buChar char="•"/>
              <a:defRPr/>
            </a:pPr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u numéro de diapositive 2">
            <a:extLst>
              <a:ext uri="{FF2B5EF4-FFF2-40B4-BE49-F238E27FC236}">
                <a16:creationId xmlns:a16="http://schemas.microsoft.com/office/drawing/2014/main" id="{7E3D8065-9D42-4A76-9CD6-534274236E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9AC2DEB-E7B5-45B0-8C38-1797F13D82C0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fr-FR" altLang="fr-FR">
              <a:solidFill>
                <a:srgbClr val="404040"/>
              </a:solidFill>
            </a:endParaRPr>
          </a:p>
        </p:txBody>
      </p:sp>
      <p:pic>
        <p:nvPicPr>
          <p:cNvPr id="32771" name="Picture 2" descr="M:\str-delcom\BAC 2021\PPT\PPT POUR PARENTS 3E\Visuels\épreuves\epreuves_graphe.jpg">
            <a:extLst>
              <a:ext uri="{FF2B5EF4-FFF2-40B4-BE49-F238E27FC236}">
                <a16:creationId xmlns:a16="http://schemas.microsoft.com/office/drawing/2014/main" id="{62336394-FD6D-4A81-9B78-E0D15598F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054100"/>
            <a:ext cx="8250237" cy="499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D4EF67-980D-44CC-A496-440184204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519113"/>
            <a:ext cx="8172450" cy="11334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Étapes de la Scolarité des futurs bacheliers 2021</a:t>
            </a:r>
          </a:p>
        </p:txBody>
      </p:sp>
      <p:sp>
        <p:nvSpPr>
          <p:cNvPr id="33795" name="Espace réservé du numéro de diapositive 3">
            <a:extLst>
              <a:ext uri="{FF2B5EF4-FFF2-40B4-BE49-F238E27FC236}">
                <a16:creationId xmlns:a16="http://schemas.microsoft.com/office/drawing/2014/main" id="{B2339397-ACFB-4E1F-BEA4-83AA706EC9F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557B571-48FA-4A8E-ACD3-FA7EC213713A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31748" name="Espace réservé du contenu 2">
            <a:extLst>
              <a:ext uri="{FF2B5EF4-FFF2-40B4-BE49-F238E27FC236}">
                <a16:creationId xmlns:a16="http://schemas.microsoft.com/office/drawing/2014/main" id="{C25172E7-2DFE-4D04-BEE4-FDE2081DA2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1975" y="1477963"/>
            <a:ext cx="8051800" cy="4913312"/>
          </a:xfrm>
        </p:spPr>
        <p:txBody>
          <a:bodyPr/>
          <a:lstStyle/>
          <a:p>
            <a:pPr marL="0" indent="0" fontAlgn="base">
              <a:spcAft>
                <a:spcPct val="0"/>
              </a:spcAft>
              <a:buFont typeface="Arial"/>
              <a:buNone/>
              <a:defRPr/>
            </a:pPr>
            <a:r>
              <a:rPr lang="fr-FR" altLang="fr-FR" sz="1600" b="1" dirty="0"/>
              <a:t>Rentrée 2018 </a:t>
            </a:r>
            <a:r>
              <a:rPr lang="fr-FR" altLang="fr-FR" sz="1600" dirty="0"/>
              <a:t>:</a:t>
            </a:r>
          </a:p>
          <a:p>
            <a:pPr marL="715963" lvl="1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r>
              <a:rPr lang="fr-FR" altLang="fr-FR" sz="1400" dirty="0"/>
              <a:t>la seconde générale et technologique connaît de premiers ajustements</a:t>
            </a:r>
          </a:p>
          <a:p>
            <a:pPr marL="266700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endParaRPr lang="fr-FR" altLang="fr-FR" sz="1600" dirty="0"/>
          </a:p>
          <a:p>
            <a:pPr marL="0" indent="0" fontAlgn="base">
              <a:spcAft>
                <a:spcPct val="0"/>
              </a:spcAft>
              <a:buFont typeface="Arial"/>
              <a:buNone/>
              <a:defRPr/>
            </a:pPr>
            <a:r>
              <a:rPr lang="fr-FR" altLang="fr-FR" sz="1600" b="1" dirty="0"/>
              <a:t>Rentrée 2019 </a:t>
            </a:r>
            <a:r>
              <a:rPr lang="fr-FR" altLang="fr-FR" sz="1600" dirty="0"/>
              <a:t>:</a:t>
            </a:r>
          </a:p>
          <a:p>
            <a:pPr marL="723900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r>
              <a:rPr lang="fr-FR" altLang="fr-FR" sz="1400" dirty="0"/>
              <a:t>les classes de seconde et de première sont rénovées avec de nouveaux horaires et de nouveaux programmes</a:t>
            </a:r>
          </a:p>
          <a:p>
            <a:pPr marL="723900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r>
              <a:rPr lang="fr-FR" altLang="fr-FR" sz="1400" dirty="0"/>
              <a:t>2</a:t>
            </a:r>
            <a:r>
              <a:rPr lang="fr-FR" altLang="fr-FR" sz="1400" baseline="30000" dirty="0"/>
              <a:t>ème</a:t>
            </a:r>
            <a:r>
              <a:rPr lang="fr-FR" altLang="fr-FR" sz="1400" dirty="0"/>
              <a:t> et 3</a:t>
            </a:r>
            <a:r>
              <a:rPr lang="fr-FR" altLang="fr-FR" sz="1400" baseline="30000" dirty="0"/>
              <a:t>ème</a:t>
            </a:r>
            <a:r>
              <a:rPr lang="fr-FR" altLang="fr-FR" sz="1400" dirty="0"/>
              <a:t> trimestre de l’année scolaire 2019-2020 : deux séquences d’épreuves communes de contrôle continu en classe de première</a:t>
            </a:r>
          </a:p>
          <a:p>
            <a:pPr marL="723900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r>
              <a:rPr lang="fr-FR" altLang="fr-FR" sz="1400" dirty="0"/>
              <a:t>Juin 2020 : épreuves anticipées de français en première</a:t>
            </a:r>
          </a:p>
          <a:p>
            <a:pPr marL="266700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endParaRPr lang="fr-FR" altLang="fr-FR" sz="1600" dirty="0"/>
          </a:p>
          <a:p>
            <a:pPr marL="0" indent="0" fontAlgn="base">
              <a:spcAft>
                <a:spcPct val="0"/>
              </a:spcAft>
              <a:buFont typeface="Arial"/>
              <a:buNone/>
              <a:defRPr/>
            </a:pPr>
            <a:r>
              <a:rPr lang="fr-FR" altLang="fr-FR" sz="1600" b="1" dirty="0"/>
              <a:t>Rentrée 2020 </a:t>
            </a:r>
            <a:r>
              <a:rPr lang="fr-FR" altLang="fr-FR" sz="1600" dirty="0"/>
              <a:t>: </a:t>
            </a:r>
          </a:p>
          <a:p>
            <a:pPr marL="723900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r>
              <a:rPr lang="fr-FR" altLang="fr-FR" sz="1400" dirty="0"/>
              <a:t>la classe de terminale est rénovée</a:t>
            </a:r>
          </a:p>
          <a:p>
            <a:pPr marL="723900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r>
              <a:rPr lang="fr-FR" altLang="fr-FR" sz="1400" dirty="0"/>
              <a:t>2</a:t>
            </a:r>
            <a:r>
              <a:rPr lang="fr-FR" altLang="fr-FR" sz="1400" baseline="30000" dirty="0"/>
              <a:t>ème</a:t>
            </a:r>
            <a:r>
              <a:rPr lang="fr-FR" altLang="fr-FR" sz="1400" dirty="0"/>
              <a:t> trimestre de l’année scolaire 2020-2021 : une séquence d’épreuves communes de contrôle continu</a:t>
            </a:r>
          </a:p>
          <a:p>
            <a:pPr marL="723900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r>
              <a:rPr lang="fr-FR" altLang="fr-FR" sz="1400" dirty="0"/>
              <a:t>Printemps 2021 : deux épreuves écrites de spécialités</a:t>
            </a:r>
          </a:p>
          <a:p>
            <a:pPr marL="723900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r>
              <a:rPr lang="fr-FR" altLang="fr-FR" sz="1400" dirty="0"/>
              <a:t>Juin 2021 : épreuves écrite de philosophie et épreuve orale terminale</a:t>
            </a:r>
          </a:p>
          <a:p>
            <a:pPr marL="266700" indent="-266700" fontAlgn="base">
              <a:spcAft>
                <a:spcPct val="0"/>
              </a:spcAft>
              <a:buFont typeface="Arial" pitchFamily="34" charset="0"/>
              <a:buChar char="■"/>
              <a:defRPr/>
            </a:pPr>
            <a:endParaRPr lang="fr-FR" altLang="fr-FR" sz="1600" dirty="0"/>
          </a:p>
          <a:p>
            <a:pPr marL="0" indent="0" fontAlgn="base">
              <a:spcAft>
                <a:spcPct val="0"/>
              </a:spcAft>
              <a:buFont typeface="Arial"/>
              <a:buNone/>
              <a:defRPr/>
            </a:pPr>
            <a:r>
              <a:rPr lang="fr-FR" altLang="fr-FR" sz="1400" b="1" dirty="0"/>
              <a:t>Juillet 2021 </a:t>
            </a:r>
            <a:r>
              <a:rPr lang="fr-FR" altLang="fr-FR" sz="1400" dirty="0"/>
              <a:t>: délivrance du nouveau baccalauréat</a:t>
            </a:r>
          </a:p>
        </p:txBody>
      </p:sp>
      <p:sp>
        <p:nvSpPr>
          <p:cNvPr id="33797" name="ZoneTexte 4">
            <a:extLst>
              <a:ext uri="{FF2B5EF4-FFF2-40B4-BE49-F238E27FC236}">
                <a16:creationId xmlns:a16="http://schemas.microsoft.com/office/drawing/2014/main" id="{4D978AA7-D1F3-42AB-ADC5-8D8AF65BB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9700" y="0"/>
            <a:ext cx="51943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>
                <a:solidFill>
                  <a:schemeClr val="bg1"/>
                </a:solidFill>
                <a:latin typeface="Arial Black" panose="020B0A04020102020204" pitchFamily="34" charset="0"/>
              </a:rPr>
              <a:t>VOIE GÉNÉRALE ET TECHNOLOGIQUE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FABF5A-95DD-4ED5-9F48-A4691ADF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9113"/>
            <a:ext cx="9144000" cy="6746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2400" dirty="0"/>
              <a:t>La classe de 2</a:t>
            </a:r>
            <a:r>
              <a:rPr lang="fr-FR" sz="2400" baseline="30000" dirty="0"/>
              <a:t>nde</a:t>
            </a:r>
            <a:r>
              <a:rPr lang="fr-FR" sz="2400" dirty="0"/>
              <a:t> générale et technologique</a:t>
            </a:r>
          </a:p>
        </p:txBody>
      </p:sp>
      <p:sp>
        <p:nvSpPr>
          <p:cNvPr id="34819" name="Espace réservé du numéro de diapositive 4">
            <a:extLst>
              <a:ext uri="{FF2B5EF4-FFF2-40B4-BE49-F238E27FC236}">
                <a16:creationId xmlns:a16="http://schemas.microsoft.com/office/drawing/2014/main" id="{33F1F457-7419-4607-9FD7-447ECAF4B15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0BD481E-BFB3-4249-B8C1-DE0F15DF43EE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FCBBFEC-B495-4258-A2CA-9CA1A2C9F5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9438" y="1814513"/>
            <a:ext cx="8196262" cy="4103687"/>
          </a:xfrm>
        </p:spPr>
        <p:txBody>
          <a:bodyPr rtlCol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sz="1600" b="1" dirty="0"/>
              <a:t>Test de positionnement :</a:t>
            </a:r>
          </a:p>
          <a:p>
            <a:pPr marL="0" indent="0">
              <a:lnSpc>
                <a:spcPct val="120000"/>
              </a:lnSpc>
              <a:buFont typeface="Arial"/>
              <a:buNone/>
              <a:defRPr/>
            </a:pPr>
            <a:r>
              <a:rPr lang="fr-FR" sz="1400" dirty="0"/>
              <a:t>	Entre le 17 septembre et le 5 octobre 2018, chaque élève passe un test de positionnement en maîtrise de la langue française et en mathématiques, qui lui permet d’identifier ses acquis et ses besoins.</a:t>
            </a:r>
            <a:br>
              <a:rPr lang="fr-FR" sz="1400" dirty="0"/>
            </a:br>
            <a:r>
              <a:rPr lang="fr-FR" sz="1400" dirty="0"/>
              <a:t>	Les résultats sont anonymes, personnels, uniquement partagés avec les professeurs concernés et la famille et permettent la mise en place d’un accompagnement personnalisé de l’élève.</a:t>
            </a:r>
          </a:p>
          <a:p>
            <a:pPr>
              <a:lnSpc>
                <a:spcPct val="120000"/>
              </a:lnSpc>
              <a:defRPr/>
            </a:pPr>
            <a:r>
              <a:rPr lang="fr-FR" sz="1600" b="1" dirty="0"/>
              <a:t>Accompagnement personnalisé :</a:t>
            </a:r>
          </a:p>
          <a:p>
            <a:pPr marL="0" indent="0">
              <a:lnSpc>
                <a:spcPct val="120000"/>
              </a:lnSpc>
              <a:buFont typeface="Arial"/>
              <a:buNone/>
              <a:defRPr/>
            </a:pPr>
            <a:r>
              <a:rPr lang="fr-FR" sz="1400" dirty="0"/>
              <a:t>	Chaque lycéen bénéficie d’un accompagnement adapté à ses besoins, notamment pour consolider sa maîtrise de l’expression écrite et orale. </a:t>
            </a:r>
          </a:p>
          <a:p>
            <a:pPr>
              <a:lnSpc>
                <a:spcPct val="120000"/>
              </a:lnSpc>
              <a:defRPr/>
            </a:pPr>
            <a:r>
              <a:rPr lang="fr-FR" sz="1600" b="1" dirty="0"/>
              <a:t>L’accompagnement comprend une aide au choix de l’orientation :</a:t>
            </a:r>
          </a:p>
          <a:p>
            <a:pPr marL="438150" indent="-285750">
              <a:buSzTx/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Pour accompagner chaque lycéen dans la conception de son projet de poursuite d’études</a:t>
            </a:r>
          </a:p>
          <a:p>
            <a:pPr marL="438150" indent="-285750">
              <a:buSzTx/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Pour le choix de sa voie en vue de son passage en 1</a:t>
            </a:r>
            <a:r>
              <a:rPr lang="fr-FR" sz="1400" baseline="30000" dirty="0"/>
              <a:t>re</a:t>
            </a:r>
            <a:r>
              <a:rPr lang="fr-FR" sz="1400" dirty="0"/>
              <a:t> (générale ou technologique)</a:t>
            </a:r>
          </a:p>
          <a:p>
            <a:pPr marL="438150" indent="-285750">
              <a:buSzTx/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Pour déterminer, en fonction des études supérieures envisagées, ses trois enseignements de spécialité s’il envisage une 1</a:t>
            </a:r>
            <a:r>
              <a:rPr lang="fr-FR" sz="1400" baseline="30000" dirty="0"/>
              <a:t>re</a:t>
            </a:r>
            <a:r>
              <a:rPr lang="fr-FR" sz="1400" dirty="0"/>
              <a:t> générale ou sa série s’il envisage une 1</a:t>
            </a:r>
            <a:r>
              <a:rPr lang="fr-FR" sz="1400" baseline="30000" dirty="0"/>
              <a:t>re</a:t>
            </a:r>
            <a:r>
              <a:rPr lang="fr-FR" sz="1400" dirty="0"/>
              <a:t> technologique.</a:t>
            </a:r>
          </a:p>
          <a:p>
            <a:pPr>
              <a:lnSpc>
                <a:spcPct val="120000"/>
              </a:lnSpc>
              <a:defRPr/>
            </a:pPr>
            <a:endParaRPr lang="fr-FR" sz="21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5201F8-86B5-4E77-810A-32D16C7A14EB}"/>
              </a:ext>
            </a:extLst>
          </p:cNvPr>
          <p:cNvSpPr/>
          <p:nvPr/>
        </p:nvSpPr>
        <p:spPr>
          <a:xfrm>
            <a:off x="806450" y="1085850"/>
            <a:ext cx="7794625" cy="449263"/>
          </a:xfrm>
          <a:prstGeom prst="rect">
            <a:avLst/>
          </a:prstGeom>
          <a:solidFill>
            <a:srgbClr val="95BC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Des évolutions dès 2018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D5106A-F8E1-47AD-A020-C01E282E6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54013"/>
            <a:ext cx="8458200" cy="12858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Les enseignements en seconde 2018/2019</a:t>
            </a:r>
          </a:p>
        </p:txBody>
      </p:sp>
      <p:sp>
        <p:nvSpPr>
          <p:cNvPr id="35843" name="Espace réservé du numéro de diapositive 3">
            <a:extLst>
              <a:ext uri="{FF2B5EF4-FFF2-40B4-BE49-F238E27FC236}">
                <a16:creationId xmlns:a16="http://schemas.microsoft.com/office/drawing/2014/main" id="{52F7FAE5-739D-4DC9-ACC3-E527C1BCF28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A47FE44-71B4-485A-8A68-96C4E9465846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E0C848-3750-49B9-92DB-230397E72C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4250" y="1257300"/>
            <a:ext cx="7616825" cy="48768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fr-FR" dirty="0"/>
              <a:t>Enseignements communs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Français : 4 h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Histoire - Géographie : 3 h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Langues vivantes 1 et 2 : 5 h 30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Mathématiques : 4 h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Physique-chimie : 3 h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Sciences de la vie et de la Terre (SVT) : 1 h 30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Education physique et sportive : 2 h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Enseignement moral et civique : 0h30</a:t>
            </a:r>
          </a:p>
          <a:p>
            <a:pPr marL="457200" lvl="1" indent="0">
              <a:buFont typeface="Arial Italic"/>
              <a:buNone/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Enseignements d’exploration</a:t>
            </a:r>
          </a:p>
          <a:p>
            <a:pPr marL="449263" lvl="1">
              <a:defRPr/>
            </a:pPr>
            <a:r>
              <a:rPr lang="fr-FR" sz="1400" dirty="0"/>
              <a:t>Deux enseignements d’exploration d’1h30 choisis par l’élève, dont un en économie </a:t>
            </a:r>
          </a:p>
          <a:p>
            <a:pPr marL="279400" lvl="1" indent="0">
              <a:buFont typeface="Arial Italic"/>
              <a:buNone/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Accompagnement personnalisé de 2h hebdomadaire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Un enseignement facultatif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35513-410A-4D01-BAF1-5CCBC59BC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4013"/>
            <a:ext cx="9144000" cy="12858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2400" dirty="0"/>
              <a:t>la première et la terminale en voie générale</a:t>
            </a:r>
          </a:p>
        </p:txBody>
      </p:sp>
      <p:sp>
        <p:nvSpPr>
          <p:cNvPr id="36867" name="Espace réservé du numéro de diapositive 3">
            <a:extLst>
              <a:ext uri="{FF2B5EF4-FFF2-40B4-BE49-F238E27FC236}">
                <a16:creationId xmlns:a16="http://schemas.microsoft.com/office/drawing/2014/main" id="{77B7AD0B-91F0-428D-BC2A-6A6201E2C79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36F8D0-9E96-4D7D-ADA7-30DDCC32C6D2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E47F1B-1D5A-4814-B51A-78C99FFDC1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3238" y="2029883"/>
            <a:ext cx="7881937" cy="3520017"/>
          </a:xfrm>
          <a:extLst/>
        </p:spPr>
        <p:txBody>
          <a:bodyPr rtlCol="0"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dirty="0"/>
              <a:t>Des enseignements communs à tous les élèves 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Français (en première seulement) : 4 h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Philosophie (en terminale seulement) : 4 h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Histoire géographie : 3 h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Langue vivante A et langue vivante B : 4h30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Enseignement scientifique : 2 h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Education physique et sportive : 2 h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dirty="0"/>
              <a:t>Enseignement moral et civique : 18 heures annuelles </a:t>
            </a:r>
          </a:p>
          <a:p>
            <a:pPr marL="715050" lvl="5" indent="0">
              <a:buClr>
                <a:schemeClr val="tx1"/>
              </a:buClr>
              <a:buFont typeface="Arial"/>
              <a:buNone/>
              <a:defRPr/>
            </a:pP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00350" lvl="5" indent="-285750">
              <a:buFont typeface="Arial" panose="020B0604020202020204" pitchFamily="34" charset="0"/>
              <a:buChar char="•"/>
              <a:defRPr/>
            </a:pP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7738DD-E770-442D-B0E2-7A104145F00F}"/>
              </a:ext>
            </a:extLst>
          </p:cNvPr>
          <p:cNvSpPr/>
          <p:nvPr/>
        </p:nvSpPr>
        <p:spPr>
          <a:xfrm>
            <a:off x="881063" y="1285875"/>
            <a:ext cx="7794625" cy="449263"/>
          </a:xfrm>
          <a:prstGeom prst="rect">
            <a:avLst/>
          </a:prstGeom>
          <a:solidFill>
            <a:srgbClr val="95BC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Les nouveautés à partir de 2019/2020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102B4502-3321-4F4A-99C8-A47FF97A4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Les nouveautés à partir de 2019/2020</a:t>
            </a:r>
          </a:p>
        </p:txBody>
      </p:sp>
      <p:sp>
        <p:nvSpPr>
          <p:cNvPr id="37891" name="Espace réservé du numéro de diapositive 3">
            <a:extLst>
              <a:ext uri="{FF2B5EF4-FFF2-40B4-BE49-F238E27FC236}">
                <a16:creationId xmlns:a16="http://schemas.microsoft.com/office/drawing/2014/main" id="{7194738D-0F36-4209-AF71-09955738718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0BE4EBB-5E2C-49B9-99CE-A26D338F71FC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37892" name="Espace réservé du contenu 2">
            <a:extLst>
              <a:ext uri="{FF2B5EF4-FFF2-40B4-BE49-F238E27FC236}">
                <a16:creationId xmlns:a16="http://schemas.microsoft.com/office/drawing/2014/main" id="{396FD456-E0C0-425A-B67D-730F6C48BA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788" y="1473200"/>
            <a:ext cx="8559800" cy="4597400"/>
          </a:xfrm>
        </p:spPr>
        <p:txBody>
          <a:bodyPr/>
          <a:lstStyle/>
          <a:p>
            <a:pPr lvl="1" fontAlgn="base">
              <a:lnSpc>
                <a:spcPct val="170000"/>
              </a:lnSpc>
              <a:spcAft>
                <a:spcPct val="0"/>
              </a:spcAft>
            </a:pPr>
            <a:r>
              <a:rPr lang="fr-FR" altLang="fr-FR" sz="1800"/>
              <a:t>Les élèves de la voie générale choisissent d’approfondir progressivement des </a:t>
            </a:r>
            <a:r>
              <a:rPr lang="fr-FR" altLang="fr-FR" sz="1800" b="1"/>
              <a:t>enseignements de spécialité</a:t>
            </a:r>
            <a:r>
              <a:rPr lang="fr-FR" altLang="fr-FR" sz="1800"/>
              <a:t>.</a:t>
            </a:r>
          </a:p>
          <a:p>
            <a:pPr marL="912813" lvl="2" indent="-285750" fontAlgn="base">
              <a:lnSpc>
                <a:spcPct val="17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1800"/>
              <a:t>A la fin de la seconde, les élèves qui se dirigent vers la voie générale choisissent une combinaison de </a:t>
            </a:r>
            <a:r>
              <a:rPr lang="fr-FR" altLang="fr-FR" sz="1800" b="1"/>
              <a:t>trois enseignements de spécialité qu’ils suivront en première </a:t>
            </a:r>
            <a:r>
              <a:rPr lang="fr-FR" altLang="fr-FR" sz="1600"/>
              <a:t>(4h hebdomadaires par spécialité)</a:t>
            </a:r>
            <a:endParaRPr lang="fr-FR" altLang="fr-FR" sz="1600" b="1"/>
          </a:p>
          <a:p>
            <a:pPr marL="912813" lvl="2" indent="-285750" fontAlgn="base">
              <a:lnSpc>
                <a:spcPct val="17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1800"/>
              <a:t>A la fin de l’année de première, ils choisissent, parmi ces trois enseignements, les deux </a:t>
            </a:r>
            <a:r>
              <a:rPr lang="fr-FR" altLang="fr-FR" sz="1800" b="1"/>
              <a:t>enseignements de spécialité qu’ils poursuivront en classe de terminale </a:t>
            </a:r>
            <a:r>
              <a:rPr lang="fr-FR" altLang="fr-FR" sz="1800"/>
              <a:t>(6h hebdomadaires par spécialité)</a:t>
            </a:r>
            <a:endParaRPr lang="fr-FR" altLang="fr-FR" sz="18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5FB4170-7622-4FDC-AD2B-41F58F65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Les nouveautés à partir de 2019/2020</a:t>
            </a:r>
          </a:p>
        </p:txBody>
      </p:sp>
      <p:sp>
        <p:nvSpPr>
          <p:cNvPr id="38915" name="Espace réservé du numéro de diapositive 3">
            <a:extLst>
              <a:ext uri="{FF2B5EF4-FFF2-40B4-BE49-F238E27FC236}">
                <a16:creationId xmlns:a16="http://schemas.microsoft.com/office/drawing/2014/main" id="{E5B25075-82D1-43FC-BD90-8058B0CDCD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1D98F6D-C73C-47C3-B216-C6817EBD9BE6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594114-7924-4C47-871C-DEDE6D5A1E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7405" y="1381807"/>
            <a:ext cx="8128283" cy="4844003"/>
          </a:xfrm>
          <a:extLst/>
        </p:spPr>
        <p:txBody>
          <a:bodyPr rtlCol="0">
            <a:normAutofit fontScale="62500" lnSpcReduction="20000"/>
          </a:bodyPr>
          <a:lstStyle/>
          <a:p>
            <a:pPr>
              <a:lnSpc>
                <a:spcPct val="170000"/>
              </a:lnSpc>
              <a:defRPr/>
            </a:pPr>
            <a:r>
              <a:rPr lang="fr-FR" sz="2500" dirty="0"/>
              <a:t>Les lycées proposeront des combinaisons de spécialités parmi différentes disciplines :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Mathématiques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Numérique et sciences informatiques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Physique-chimie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Sciences de la Vie et de la Terre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Sciences de l'ingénieur 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Sciences économiques et sociales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Histoire géographie, géopolitique et sciences politiques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Humanités, littérature et philosophie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Langues, littératures et cultures étrangères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Littérature, langues et cultures de l’Antiquité 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Arts </a:t>
            </a:r>
          </a:p>
          <a:p>
            <a:pPr marL="1000800" lvl="5" indent="-342900" algn="just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Biologie écologie (dans les lycées agricoles uniquement)</a:t>
            </a:r>
          </a:p>
          <a:p>
            <a:pPr marL="0" indent="0">
              <a:lnSpc>
                <a:spcPct val="120000"/>
              </a:lnSpc>
              <a:buClr>
                <a:srgbClr val="EE7444"/>
              </a:buClr>
              <a:buFont typeface="Arial"/>
              <a:buNone/>
              <a:defRPr/>
            </a:pPr>
            <a:endParaRPr lang="fr-FR" sz="2500" dirty="0">
              <a:solidFill>
                <a:prstClr val="black"/>
              </a:solidFill>
            </a:endParaRPr>
          </a:p>
          <a:p>
            <a:pPr>
              <a:lnSpc>
                <a:spcPct val="120000"/>
              </a:lnSpc>
              <a:buClr>
                <a:srgbClr val="EE7444"/>
              </a:buClr>
              <a:defRPr/>
            </a:pPr>
            <a:r>
              <a:rPr lang="fr-FR" sz="2500" dirty="0"/>
              <a:t>Les spécialités les plus rares seront proposées dans quelques établissements par académie</a:t>
            </a:r>
          </a:p>
          <a:p>
            <a:pPr marL="457200" lvl="1" indent="0">
              <a:buFont typeface="Arial Italic"/>
              <a:buNone/>
              <a:defRPr/>
            </a:pPr>
            <a:endParaRPr lang="fr-FR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C56DBFA-3F55-4587-B72C-6CCA640CA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Les nouveautés à partir de 2019/2020</a:t>
            </a:r>
          </a:p>
        </p:txBody>
      </p:sp>
      <p:sp>
        <p:nvSpPr>
          <p:cNvPr id="39939" name="Espace réservé du numéro de diapositive 3">
            <a:extLst>
              <a:ext uri="{FF2B5EF4-FFF2-40B4-BE49-F238E27FC236}">
                <a16:creationId xmlns:a16="http://schemas.microsoft.com/office/drawing/2014/main" id="{4C554065-3BBB-49C9-8E69-2E377327FF1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8D786D3-35D0-4FCA-B817-2A74AC47B98A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39940" name="Espace réservé du contenu 2">
            <a:extLst>
              <a:ext uri="{FF2B5EF4-FFF2-40B4-BE49-F238E27FC236}">
                <a16:creationId xmlns:a16="http://schemas.microsoft.com/office/drawing/2014/main" id="{05FCB61C-4B32-45B9-A234-C5DC1F1DFC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244600"/>
            <a:ext cx="8191500" cy="4864100"/>
          </a:xfrm>
        </p:spPr>
        <p:txBody>
          <a:bodyPr/>
          <a:lstStyle/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sz="1600"/>
              <a:t>Des enseignements optionnels pour renforcer ses connaissances et bien se préparer à l’enseignement supérieur :</a:t>
            </a:r>
          </a:p>
          <a:p>
            <a:pPr lvl="1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1600"/>
              <a:t>En première et en terminale les élèves de la voie générale pourront choisir un enseignement optionnel : </a:t>
            </a:r>
          </a:p>
          <a:p>
            <a:pPr marL="1000125" lvl="3" indent="269875" fontAlgn="base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1600"/>
              <a:t>Langue vivante, </a:t>
            </a:r>
          </a:p>
          <a:p>
            <a:pPr marL="1000125" lvl="3" indent="269875" fontAlgn="base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1600"/>
              <a:t>Arts, </a:t>
            </a:r>
          </a:p>
          <a:p>
            <a:pPr marL="1000125" lvl="3" indent="269875" fontAlgn="base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1600"/>
              <a:t>Education physique et sportive</a:t>
            </a:r>
          </a:p>
          <a:p>
            <a:pPr marL="1000125" lvl="3" indent="269875" fontAlgn="base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1600"/>
              <a:t>Langues et cultures de l’antiquité (cumulable avec une autre option), </a:t>
            </a:r>
          </a:p>
          <a:p>
            <a:pPr lvl="1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1600"/>
              <a:t>En terminale, les élèves pourront également ajouter un enseignement optionnel pour enrichir leur parcours :</a:t>
            </a:r>
          </a:p>
          <a:p>
            <a:pPr marL="1000125" lvl="3" indent="269875" fontAlgn="base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1600"/>
              <a:t>« Droit et grands enjeux du monde contemporain »</a:t>
            </a:r>
          </a:p>
          <a:p>
            <a:pPr marL="1000125" lvl="3" indent="269875" fontAlgn="base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1600"/>
              <a:t>« Mathématiques expertes » </a:t>
            </a:r>
            <a:r>
              <a:rPr lang="fr-FR" altLang="fr-FR" sz="1400"/>
              <a:t>s’adresse aux élèves qui ont choisi la spécialité « mathématiques » en terminale</a:t>
            </a:r>
          </a:p>
          <a:p>
            <a:pPr marL="1000125" lvl="3" indent="269875" fontAlgn="base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1600"/>
              <a:t>« Mathématiques complémentaires » </a:t>
            </a:r>
            <a:r>
              <a:rPr lang="fr-FR" altLang="fr-FR" sz="1400"/>
              <a:t>s’adresse aux élèves qui n’ont pas choisi la spécialité « mathématiques » en terminale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ce réservé du numéro de diapositive 2">
            <a:extLst>
              <a:ext uri="{FF2B5EF4-FFF2-40B4-BE49-F238E27FC236}">
                <a16:creationId xmlns:a16="http://schemas.microsoft.com/office/drawing/2014/main" id="{4D2B3DD1-9F4E-462D-9A20-9D233EAE78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7CBB7A2-EAA5-48F0-93BD-29E0FDC2C03B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fr-FR" altLang="fr-FR">
              <a:solidFill>
                <a:srgbClr val="404040"/>
              </a:solidFill>
            </a:endParaRPr>
          </a:p>
        </p:txBody>
      </p:sp>
      <p:pic>
        <p:nvPicPr>
          <p:cNvPr id="40963" name="Picture 2" descr="M:\str-delcom\BAC 2021\PPT\PPT RECTEURS POUR REUNION CHEFS ETAB RENTREE 2018\Imagediapo16retouche.jpg">
            <a:extLst>
              <a:ext uri="{FF2B5EF4-FFF2-40B4-BE49-F238E27FC236}">
                <a16:creationId xmlns:a16="http://schemas.microsoft.com/office/drawing/2014/main" id="{443D130B-4299-4D0F-81E3-16B1E3E67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8363"/>
            <a:ext cx="914400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578F0-3471-48D4-B4E0-2D485687C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504825"/>
            <a:ext cx="7881938" cy="12874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Voie technologique : la première et la terminale</a:t>
            </a:r>
          </a:p>
        </p:txBody>
      </p:sp>
      <p:sp>
        <p:nvSpPr>
          <p:cNvPr id="41987" name="Espace réservé du numéro de diapositive 3">
            <a:extLst>
              <a:ext uri="{FF2B5EF4-FFF2-40B4-BE49-F238E27FC236}">
                <a16:creationId xmlns:a16="http://schemas.microsoft.com/office/drawing/2014/main" id="{D0CFC597-E20F-419B-9699-EE4DBC2F2FE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A1F2E7-CBFF-43D2-988B-8B3C93961200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D40DB2-3F6D-4A95-B703-C185E87A30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4100" y="2035046"/>
            <a:ext cx="7546299" cy="4355864"/>
          </a:xfrm>
          <a:extLst/>
        </p:spPr>
        <p:txBody>
          <a:bodyPr rtlCol="0">
            <a:normAutofit/>
          </a:bodyPr>
          <a:lstStyle/>
          <a:p>
            <a:pPr>
              <a:defRPr/>
            </a:pPr>
            <a:r>
              <a:rPr lang="fr-FR" sz="1900" dirty="0"/>
              <a:t>Les enseignements communs</a:t>
            </a:r>
          </a:p>
          <a:p>
            <a:pPr lvl="1">
              <a:defRPr/>
            </a:pPr>
            <a:endParaRPr lang="fr-FR" sz="1400" dirty="0">
              <a:solidFill>
                <a:prstClr val="black"/>
              </a:solidFill>
            </a:endParaRPr>
          </a:p>
          <a:p>
            <a:pPr lvl="1">
              <a:defRPr/>
            </a:pPr>
            <a:r>
              <a:rPr lang="fr-FR" sz="1400" dirty="0">
                <a:solidFill>
                  <a:prstClr val="black"/>
                </a:solidFill>
              </a:rPr>
              <a:t>En première et en terminale, tous les élèves de la voie technologique suivent des enseignements communs, quelles que soient leurs spécialités.</a:t>
            </a:r>
          </a:p>
          <a:p>
            <a:pPr lvl="1">
              <a:defRPr/>
            </a:pPr>
            <a:endParaRPr lang="fr-FR" sz="1400" dirty="0">
              <a:solidFill>
                <a:prstClr val="black"/>
              </a:solidFill>
            </a:endParaRPr>
          </a:p>
          <a:p>
            <a:pPr lvl="1">
              <a:defRPr/>
            </a:pPr>
            <a:r>
              <a:rPr lang="fr-FR" sz="1400" dirty="0">
                <a:solidFill>
                  <a:prstClr val="black"/>
                </a:solidFill>
              </a:rPr>
              <a:t>Sont </a:t>
            </a:r>
            <a:r>
              <a:rPr lang="fr-FR" sz="1400" b="1" dirty="0">
                <a:solidFill>
                  <a:prstClr val="black"/>
                </a:solidFill>
              </a:rPr>
              <a:t>communs à toutes les séries* </a:t>
            </a:r>
            <a:r>
              <a:rPr lang="fr-FR" sz="1400" dirty="0">
                <a:solidFill>
                  <a:prstClr val="black"/>
                </a:solidFill>
              </a:rPr>
              <a:t>les enseignements suivants :</a:t>
            </a:r>
          </a:p>
          <a:p>
            <a:pPr marL="1000800" lvl="5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Français (en première seulement) : 3h</a:t>
            </a:r>
          </a:p>
          <a:p>
            <a:pPr marL="1000800" lvl="5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Philosophie (en terminale seulement) : 2h</a:t>
            </a:r>
          </a:p>
          <a:p>
            <a:pPr marL="1000800" lvl="5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Histoire géographie : 1h30</a:t>
            </a:r>
          </a:p>
          <a:p>
            <a:pPr marL="1000800" lvl="5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Langue vivante A et langue vivante B : 4h (dont 1h d’enseignement technologique en langue vivante)</a:t>
            </a:r>
          </a:p>
          <a:p>
            <a:pPr marL="1000800" lvl="5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physique et sportive : 2h</a:t>
            </a:r>
            <a:endParaRPr lang="fr-FR" sz="1400" dirty="0">
              <a:latin typeface="Arial" panose="020B0604020202020204" pitchFamily="34" charset="0"/>
            </a:endParaRPr>
          </a:p>
          <a:p>
            <a:pPr marL="1000800" lvl="5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Mathématiques : 3h</a:t>
            </a:r>
          </a:p>
          <a:p>
            <a:pPr marL="1000800" lvl="5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Enseignement moral et civique : 18 heures annuelles</a:t>
            </a:r>
          </a:p>
          <a:p>
            <a:pPr marL="1000800" lvl="5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fr-FR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5050" lvl="5" indent="0" algn="r">
              <a:buClr>
                <a:schemeClr val="tx1"/>
              </a:buClr>
              <a:buFont typeface="Arial"/>
              <a:buNone/>
              <a:defRPr/>
            </a:pPr>
            <a:r>
              <a:rPr lang="fr-FR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*Sauf TMD et STAV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069EAC-203F-40F1-A2B7-E593046E149B}"/>
              </a:ext>
            </a:extLst>
          </p:cNvPr>
          <p:cNvSpPr/>
          <p:nvPr/>
        </p:nvSpPr>
        <p:spPr>
          <a:xfrm>
            <a:off x="892175" y="1566863"/>
            <a:ext cx="7794625" cy="450850"/>
          </a:xfrm>
          <a:prstGeom prst="rect">
            <a:avLst/>
          </a:prstGeom>
          <a:solidFill>
            <a:srgbClr val="95BC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Les nouveautés à partir de 2019/2020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u numéro de diapositive 3">
            <a:extLst>
              <a:ext uri="{FF2B5EF4-FFF2-40B4-BE49-F238E27FC236}">
                <a16:creationId xmlns:a16="http://schemas.microsoft.com/office/drawing/2014/main" id="{7C2E3E59-E00B-4FAB-A108-A7C05BC679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9B64F7D-A2BC-42E6-9D7F-DB7F135967B3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0D35FB-0BAF-4AB7-8B5C-D97F329BE9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138" y="1612900"/>
            <a:ext cx="7881937" cy="2679700"/>
          </a:xfrm>
        </p:spPr>
        <p:txBody>
          <a:bodyPr rtlCol="0">
            <a:normAutofit fontScale="92500" lnSpcReduction="10000"/>
          </a:bodyPr>
          <a:lstStyle/>
          <a:p>
            <a:pPr>
              <a:defRPr/>
            </a:pPr>
            <a:r>
              <a:rPr lang="fr-FR" dirty="0"/>
              <a:t>L’organisation en séries est maintenue</a:t>
            </a:r>
          </a:p>
          <a:p>
            <a:pPr marL="457200" lvl="1" indent="0">
              <a:buFont typeface="Arial Italic"/>
              <a:buNone/>
              <a:defRPr/>
            </a:pPr>
            <a:r>
              <a:rPr lang="fr-FR" sz="1500" dirty="0"/>
              <a:t>Dès la fin de la seconde, les élèves optant pour la voie technologique choisiront leur série, qui déterminera leurs enseignements de spécialité :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500" dirty="0"/>
              <a:t>ST2S : Sciences et technologies de la santé et du social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500" dirty="0"/>
              <a:t>STL : Sciences et technologies de laboratoire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500" dirty="0"/>
              <a:t>STD2A : Sciences et technologies du design et des arts appliqués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500" dirty="0"/>
              <a:t>STI2D : Sciences et technologies de l’industrie et du développement durable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500" dirty="0"/>
              <a:t>STMG : Sciences et technologies du management et de la gestion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500" dirty="0"/>
              <a:t>STHR : Sciences et technologies de l’hôtellerie et de la restauration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500" dirty="0"/>
              <a:t>TMD : Techniques de la musique et de la danse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500" dirty="0"/>
              <a:t>STAV : Sciences et technologies de l’agronomie et du vivant</a:t>
            </a:r>
          </a:p>
        </p:txBody>
      </p:sp>
      <p:sp>
        <p:nvSpPr>
          <p:cNvPr id="43012" name="Espace réservé du contenu 2">
            <a:extLst>
              <a:ext uri="{FF2B5EF4-FFF2-40B4-BE49-F238E27FC236}">
                <a16:creationId xmlns:a16="http://schemas.microsoft.com/office/drawing/2014/main" id="{C4B4E154-FA45-44B3-919F-7C82C34800C7}"/>
              </a:ext>
            </a:extLst>
          </p:cNvPr>
          <p:cNvSpPr txBox="1">
            <a:spLocks/>
          </p:cNvSpPr>
          <p:nvPr/>
        </p:nvSpPr>
        <p:spPr bwMode="auto">
          <a:xfrm>
            <a:off x="793750" y="4497388"/>
            <a:ext cx="8191500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000125" indent="269875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Des enseignements optionnels </a:t>
            </a:r>
            <a:r>
              <a:rPr lang="fr-FR" altLang="fr-FR" sz="1400"/>
              <a:t>:</a:t>
            </a:r>
          </a:p>
          <a:p>
            <a:pPr lvl="1" eaLnBrk="1" hangingPunct="1">
              <a:spcBef>
                <a:spcPts val="600"/>
              </a:spcBef>
              <a:buFont typeface="Arial Italic"/>
              <a:buNone/>
            </a:pPr>
            <a:r>
              <a:rPr lang="fr-FR" altLang="fr-FR" sz="1400"/>
              <a:t>En première et en terminale les élèves de la voie technologique pourront choisir deux enseignements optionnels (au plus) parmi : </a:t>
            </a:r>
          </a:p>
          <a:p>
            <a:pPr lvl="3" eaLnBrk="1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1400"/>
              <a:t>Langue vivante C (seulement pour la série STHR) </a:t>
            </a:r>
          </a:p>
          <a:p>
            <a:pPr lvl="3" eaLnBrk="1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1400"/>
              <a:t>Arts, </a:t>
            </a:r>
          </a:p>
          <a:p>
            <a:pPr lvl="3" eaLnBrk="1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1400"/>
              <a:t>Education physique et sportive.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5C9D74-35AC-41E4-82F9-CE0C6C233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A la rentrée 2019 :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u numéro de diapositive 2">
            <a:extLst>
              <a:ext uri="{FF2B5EF4-FFF2-40B4-BE49-F238E27FC236}">
                <a16:creationId xmlns:a16="http://schemas.microsoft.com/office/drawing/2014/main" id="{E1F768B2-CAAD-466C-AA98-1ACEC8331E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30F628F-F4C7-4EB3-9F35-DA74D43D9B25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fr-FR" altLang="fr-FR">
              <a:solidFill>
                <a:srgbClr val="404040"/>
              </a:solidFill>
            </a:endParaRPr>
          </a:p>
        </p:txBody>
      </p:sp>
      <p:pic>
        <p:nvPicPr>
          <p:cNvPr id="44035" name="Picture 2" descr="M:\str-delcom\BAC 2021\PPT\PPT RECTEURS POUR REUNION CHEFS ETAB RENTREE 2018\Imagediapo17retouche.jpg">
            <a:extLst>
              <a:ext uri="{FF2B5EF4-FFF2-40B4-BE49-F238E27FC236}">
                <a16:creationId xmlns:a16="http://schemas.microsoft.com/office/drawing/2014/main" id="{E6A4AB0F-612B-4F3A-A2E5-EC6608A07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974725"/>
            <a:ext cx="8351838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81A3E68-D84C-49DF-A09B-84ED2B3C9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542925"/>
            <a:ext cx="7881938" cy="915988"/>
          </a:xfrm>
        </p:spPr>
        <p:txBody>
          <a:bodyPr/>
          <a:lstStyle/>
          <a:p>
            <a:pPr>
              <a:defRPr/>
            </a:pPr>
            <a:r>
              <a:rPr lang="fr-FR" dirty="0"/>
              <a:t>En seconde : </a:t>
            </a:r>
            <a:r>
              <a:rPr lang="fr-FR" dirty="0">
                <a:latin typeface="+mj-lt"/>
              </a:rPr>
              <a:t>LES CHOIX DE PARCOURS</a:t>
            </a:r>
            <a:endParaRPr lang="fr-FR" dirty="0"/>
          </a:p>
        </p:txBody>
      </p:sp>
      <p:sp>
        <p:nvSpPr>
          <p:cNvPr id="43011" name="Espace réservé du texte 7">
            <a:extLst>
              <a:ext uri="{FF2B5EF4-FFF2-40B4-BE49-F238E27FC236}">
                <a16:creationId xmlns:a16="http://schemas.microsoft.com/office/drawing/2014/main" id="{54810D1F-D106-44F9-B2D9-ED3BF8E78F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55713"/>
            <a:ext cx="8750300" cy="4598987"/>
          </a:xfrm>
        </p:spPr>
        <p:txBody>
          <a:bodyPr/>
          <a:lstStyle/>
          <a:p>
            <a:pPr fontAlgn="base">
              <a:spcAft>
                <a:spcPct val="0"/>
              </a:spcAft>
              <a:buFont typeface="Arial" pitchFamily="34" charset="0"/>
              <a:buChar char="■"/>
              <a:defRPr/>
            </a:pPr>
            <a:endParaRPr lang="fr-FR" altLang="fr-FR" dirty="0"/>
          </a:p>
          <a:p>
            <a:pPr fontAlgn="base">
              <a:spcAft>
                <a:spcPct val="0"/>
              </a:spcAft>
              <a:buFont typeface="Arial" pitchFamily="34" charset="0"/>
              <a:buChar char="■"/>
              <a:defRPr/>
            </a:pPr>
            <a:r>
              <a:rPr lang="fr-FR" altLang="fr-FR" sz="2400" dirty="0"/>
              <a:t> Au 2</a:t>
            </a:r>
            <a:r>
              <a:rPr lang="fr-FR" altLang="fr-FR" sz="2400" baseline="30000" dirty="0"/>
              <a:t>ème</a:t>
            </a:r>
            <a:r>
              <a:rPr lang="fr-FR" altLang="fr-FR" sz="2400" dirty="0"/>
              <a:t> trimestre : les souhaits d’enseignements de spécialité</a:t>
            </a:r>
          </a:p>
          <a:p>
            <a:pPr marL="449263" lvl="1" fontAlgn="base">
              <a:spcAft>
                <a:spcPct val="0"/>
              </a:spcAft>
              <a:defRPr/>
            </a:pPr>
            <a:r>
              <a:rPr lang="fr-FR" altLang="fr-FR" sz="1600" dirty="0"/>
              <a:t>Les élèves visant la voie générale expriment leurs souhaits d’enseignements de spécialité.</a:t>
            </a:r>
          </a:p>
          <a:p>
            <a:pPr marL="449263" lvl="1" fontAlgn="base">
              <a:spcAft>
                <a:spcPct val="0"/>
              </a:spcAft>
              <a:defRPr/>
            </a:pPr>
            <a:r>
              <a:rPr lang="fr-FR" altLang="fr-FR" sz="1600" dirty="0"/>
              <a:t>Les élèves visant la voie technologique expriment leurs souhaits de série.</a:t>
            </a:r>
          </a:p>
          <a:p>
            <a:pPr marL="449263" lvl="1" fontAlgn="base">
              <a:spcAft>
                <a:spcPct val="0"/>
              </a:spcAft>
              <a:defRPr/>
            </a:pPr>
            <a:r>
              <a:rPr lang="fr-FR" altLang="fr-FR" sz="1600" dirty="0"/>
              <a:t>Le conseil de classe du 2</a:t>
            </a:r>
            <a:r>
              <a:rPr lang="fr-FR" altLang="fr-FR" sz="1600" baseline="30000" dirty="0"/>
              <a:t>ème</a:t>
            </a:r>
            <a:r>
              <a:rPr lang="fr-FR" altLang="fr-FR" sz="1600" dirty="0"/>
              <a:t> trimestre émet des recommandations d’orientation.</a:t>
            </a:r>
          </a:p>
          <a:p>
            <a:pPr marL="457200" lvl="1" indent="0" fontAlgn="base">
              <a:spcAft>
                <a:spcPct val="0"/>
              </a:spcAft>
              <a:buFont typeface="Arial Italic"/>
              <a:buNone/>
              <a:defRPr/>
            </a:pPr>
            <a:endParaRPr lang="fr-FR" altLang="fr-FR" sz="1600" dirty="0"/>
          </a:p>
          <a:p>
            <a:pPr lvl="1" fontAlgn="base">
              <a:spcAft>
                <a:spcPct val="0"/>
              </a:spcAft>
              <a:defRPr/>
            </a:pPr>
            <a:endParaRPr lang="fr-FR" altLang="fr-FR" sz="1600" dirty="0"/>
          </a:p>
          <a:p>
            <a:pPr fontAlgn="base">
              <a:spcAft>
                <a:spcPct val="0"/>
              </a:spcAft>
              <a:buFont typeface="Arial" pitchFamily="34" charset="0"/>
              <a:buChar char="■"/>
              <a:defRPr/>
            </a:pPr>
            <a:r>
              <a:rPr lang="fr-FR" altLang="fr-FR" sz="2400" dirty="0"/>
              <a:t> Au 3</a:t>
            </a:r>
            <a:r>
              <a:rPr lang="fr-FR" altLang="fr-FR" sz="2400" baseline="30000" dirty="0"/>
              <a:t>ème</a:t>
            </a:r>
            <a:r>
              <a:rPr lang="fr-FR" altLang="fr-FR" sz="2400" dirty="0"/>
              <a:t> trimestre : les choix d’orientation</a:t>
            </a:r>
          </a:p>
          <a:p>
            <a:pPr marL="444500" lvl="1" indent="-177800" fontAlgn="base">
              <a:spcAft>
                <a:spcPct val="0"/>
              </a:spcAft>
              <a:defRPr/>
            </a:pPr>
            <a:r>
              <a:rPr lang="fr-FR" altLang="fr-FR" sz="1600" dirty="0"/>
              <a:t>Les élèves visant la voie générale finalisent leurs choix d’enseignements de spécialité pour la classe de 1</a:t>
            </a:r>
            <a:r>
              <a:rPr lang="fr-FR" altLang="fr-FR" sz="1600" baseline="30000" dirty="0"/>
              <a:t>re</a:t>
            </a:r>
            <a:r>
              <a:rPr lang="fr-FR" altLang="fr-FR" sz="1600" dirty="0"/>
              <a:t>.</a:t>
            </a:r>
          </a:p>
          <a:p>
            <a:pPr marL="444500" lvl="1" indent="-177800" fontAlgn="base">
              <a:spcAft>
                <a:spcPct val="0"/>
              </a:spcAft>
              <a:defRPr/>
            </a:pPr>
            <a:r>
              <a:rPr lang="fr-FR" altLang="fr-FR" sz="1600" dirty="0"/>
              <a:t>Les élèves visant la voie technologique expriment leur choix de série pour l’année de 1</a:t>
            </a:r>
            <a:r>
              <a:rPr lang="fr-FR" altLang="fr-FR" sz="1600" baseline="30000" dirty="0"/>
              <a:t>re</a:t>
            </a:r>
            <a:r>
              <a:rPr lang="fr-FR" altLang="fr-FR" sz="1600" dirty="0"/>
              <a:t>.</a:t>
            </a:r>
          </a:p>
        </p:txBody>
      </p:sp>
      <p:sp>
        <p:nvSpPr>
          <p:cNvPr id="45060" name="Espace réservé du numéro de diapositive 3">
            <a:extLst>
              <a:ext uri="{FF2B5EF4-FFF2-40B4-BE49-F238E27FC236}">
                <a16:creationId xmlns:a16="http://schemas.microsoft.com/office/drawing/2014/main" id="{DE13D847-CA29-4931-8ECF-F7A2A349E2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E04BB69-8E3E-43BC-AE26-E168DF2D2812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fr-FR" altLang="fr-FR">
              <a:solidFill>
                <a:srgbClr val="40404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u numéro de diapositive 3">
            <a:extLst>
              <a:ext uri="{FF2B5EF4-FFF2-40B4-BE49-F238E27FC236}">
                <a16:creationId xmlns:a16="http://schemas.microsoft.com/office/drawing/2014/main" id="{DFB408BC-6D12-463D-9AD8-BC97DD9CB0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9470A91-F3E7-4ED5-9AA3-5A901F3BA037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fr-FR" altLang="fr-FR">
              <a:solidFill>
                <a:srgbClr val="404040"/>
              </a:solidFill>
            </a:endParaRPr>
          </a:p>
        </p:txBody>
      </p:sp>
      <p:pic>
        <p:nvPicPr>
          <p:cNvPr id="46083" name="Picture 6" descr="M:\str-delcom\BAC 2021\PPT\PPT POUR PARENTS 3E\Visuels\+ plus\+ plus.jpg">
            <a:extLst>
              <a:ext uri="{FF2B5EF4-FFF2-40B4-BE49-F238E27FC236}">
                <a16:creationId xmlns:a16="http://schemas.microsoft.com/office/drawing/2014/main" id="{24FCD852-9432-4B56-B523-E7BCFA456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905000"/>
            <a:ext cx="8455025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re 1">
            <a:extLst>
              <a:ext uri="{FF2B5EF4-FFF2-40B4-BE49-F238E27FC236}">
                <a16:creationId xmlns:a16="http://schemas.microsoft.com/office/drawing/2014/main" id="{D5789C6F-13CC-4B21-9229-934EBC3F1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763" y="2136775"/>
            <a:ext cx="5897562" cy="2108200"/>
          </a:xfrm>
        </p:spPr>
        <p:txBody>
          <a:bodyPr/>
          <a:lstStyle/>
          <a:p>
            <a:pPr eaLnBrk="1" hangingPunct="1"/>
            <a:r>
              <a:rPr lang="fr-FR" altLang="fr-FR">
                <a:latin typeface="Arial" panose="020B0604020202020204" pitchFamily="34" charset="0"/>
                <a:cs typeface="Arial" panose="020B0604020202020204" pitchFamily="34" charset="0"/>
              </a:rPr>
              <a:t>Contact : </a:t>
            </a:r>
            <a:br>
              <a:rPr lang="fr-FR" altLang="fr-F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>
                <a:latin typeface="Arial" panose="020B0604020202020204" pitchFamily="34" charset="0"/>
                <a:cs typeface="Arial" panose="020B0604020202020204" pitchFamily="34" charset="0"/>
              </a:rPr>
              <a:t>Nom et prénom </a:t>
            </a:r>
            <a:br>
              <a:rPr lang="fr-FR" altLang="fr-F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>
                <a:latin typeface="Arial" panose="020B0604020202020204" pitchFamily="34" charset="0"/>
                <a:cs typeface="Arial" panose="020B0604020202020204" pitchFamily="34" charset="0"/>
              </a:rPr>
              <a:t>adresse mél</a:t>
            </a:r>
            <a:br>
              <a:rPr lang="fr-FR" altLang="fr-FR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>
                <a:latin typeface="Arial" panose="020B0604020202020204" pitchFamily="34" charset="0"/>
                <a:cs typeface="Arial" panose="020B0604020202020204" pitchFamily="34" charset="0"/>
              </a:rPr>
              <a:t>site internet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Diapositive 1 - &amp;quot;Réunion d’information  des parents d’élèves de 2de :  Baccalauréat 2021&amp;quot;&quot;/&gt;&lt;property id=&quot;20307&quot; value=&quot;271&quot;/&gt;&lt;/object&gt;&lt;object type=&quot;3&quot; unique_id=&quot;10007&quot;&gt;&lt;property id=&quot;20148&quot; value=&quot;5&quot;/&gt;&lt;property id=&quot;20300&quot; value=&quot;Diapositive 22 - &amp;quot;Contact :  Nom et prénom  adresse mél  site internet &amp;quot;&quot;/&gt;&lt;property id=&quot;20307&quot; value=&quot;278&quot;/&gt;&lt;/object&gt;&lt;object type=&quot;3&quot; unique_id=&quot;10467&quot;&gt;&lt;property id=&quot;20148&quot; value=&quot;5&quot;/&gt;&lt;property id=&quot;20300&quot; value=&quot;Diapositive 2 - &amp;quot;SOMMAIRE&amp;quot;&quot;/&gt;&lt;property id=&quot;20307&quot; value=&quot;285&quot;/&gt;&lt;/object&gt;&lt;object type=&quot;3&quot; unique_id=&quot;10519&quot;&gt;&lt;property id=&quot;20148&quot; value=&quot;5&quot;/&gt;&lt;property id=&quot;20300&quot; value=&quot;Diapositive 4 - &amp;quot;LE NOUVEAU BACCALAURéAT&amp;quot;&quot;/&gt;&lt;property id=&quot;20307&quot; value=&quot;287&quot;/&gt;&lt;/object&gt;&lt;object type=&quot;3&quot; unique_id=&quot;10523&quot;&gt;&lt;property id=&quot;20148&quot; value=&quot;5&quot;/&gt;&lt;property id=&quot;20300&quot; value=&quot;Diapositive 10 - &amp;quot;La classe de 2nde générale et technologique&amp;quot;&quot;/&gt;&lt;property id=&quot;20307&quot; value=&quot;290&quot;/&gt;&lt;/object&gt;&lt;object type=&quot;3&quot; unique_id=&quot;10609&quot;&gt;&lt;property id=&quot;20148&quot; value=&quot;5&quot;/&gt;&lt;property id=&quot;20300&quot; value=&quot;Diapositive 9 - &amp;quot;Étapes de la Scolarité des futurs bacheliers 2021&amp;quot;&quot;/&gt;&lt;property id=&quot;20307&quot; value=&quot;294&quot;/&gt;&lt;/object&gt;&lt;object type=&quot;3&quot; unique_id=&quot;10769&quot;&gt;&lt;property id=&quot;20148&quot; value=&quot;5&quot;/&gt;&lt;property id=&quot;20300&quot; value=&quot;Diapositive 7 - &amp;quot;Le contrôle continu&amp;quot;&quot;/&gt;&lt;property id=&quot;20307&quot; value=&quot;297&quot;/&gt;&lt;/object&gt;&lt;object type=&quot;3&quot; unique_id=&quot;11349&quot;&gt;&lt;property id=&quot;20148&quot; value=&quot;5&quot;/&gt;&lt;property id=&quot;20300&quot; value=&quot;Diapositive 5&quot;/&gt;&lt;property id=&quot;20307&quot; value=&quot;311&quot;/&gt;&lt;/object&gt;&lt;object type=&quot;3&quot; unique_id=&quot;11709&quot;&gt;&lt;property id=&quot;20148&quot; value=&quot;5&quot;/&gt;&lt;property id=&quot;20300&quot; value=&quot;Diapositive 3 - &amp;quot;Quels sont les élèves concernés par la réforme ?&amp;quot;&quot;/&gt;&lt;property id=&quot;20307&quot; value=&quot;314&quot;/&gt;&lt;/object&gt;&lt;object type=&quot;3&quot; unique_id=&quot;12977&quot;&gt;&lt;property id=&quot;20148&quot; value=&quot;5&quot;/&gt;&lt;property id=&quot;20300&quot; value=&quot;Diapositive 11 - &amp;quot;Les enseignements en seconde 2018/2019&amp;quot;&quot;/&gt;&lt;property id=&quot;20307&quot; value=&quot;315&quot;/&gt;&lt;/object&gt;&lt;object type=&quot;3&quot; unique_id=&quot;12978&quot;&gt;&lt;property id=&quot;20148&quot; value=&quot;5&quot;/&gt;&lt;property id=&quot;20300&quot; value=&quot;Diapositive 12 - &amp;quot;la première et la terminale en voie générale&amp;quot;&quot;/&gt;&lt;property id=&quot;20307&quot; value=&quot;316&quot;/&gt;&lt;/object&gt;&lt;object type=&quot;3&quot; unique_id=&quot;12979&quot;&gt;&lt;property id=&quot;20148&quot; value=&quot;5&quot;/&gt;&lt;property id=&quot;20300&quot; value=&quot;Diapositive 13 - &amp;quot;Les nouveautés à partir de 2019/2020&amp;quot;&quot;/&gt;&lt;property id=&quot;20307&quot; value=&quot;317&quot;/&gt;&lt;/object&gt;&lt;object type=&quot;3&quot; unique_id=&quot;12980&quot;&gt;&lt;property id=&quot;20148&quot; value=&quot;5&quot;/&gt;&lt;property id=&quot;20300&quot; value=&quot;Diapositive 14 - &amp;quot;Les nouveautés à partir de 2019/2020&amp;quot;&quot;/&gt;&lt;property id=&quot;20307&quot; value=&quot;318&quot;/&gt;&lt;/object&gt;&lt;object type=&quot;3&quot; unique_id=&quot;12981&quot;&gt;&lt;property id=&quot;20148&quot; value=&quot;5&quot;/&gt;&lt;property id=&quot;20300&quot; value=&quot;Diapositive 15 - &amp;quot;Les nouveautés à partir de 2019/2020&amp;quot;&quot;/&gt;&lt;property id=&quot;20307&quot; value=&quot;319&quot;/&gt;&lt;/object&gt;&lt;object type=&quot;3&quot; unique_id=&quot;12983&quot;&gt;&lt;property id=&quot;20148&quot; value=&quot;5&quot;/&gt;&lt;property id=&quot;20300&quot; value=&quot;Diapositive 17 - &amp;quot;Voie technologique : la première et la terminale&amp;quot;&quot;/&gt;&lt;property id=&quot;20307&quot; value=&quot;321&quot;/&gt;&lt;/object&gt;&lt;object type=&quot;3&quot; unique_id=&quot;12984&quot;&gt;&lt;property id=&quot;20148&quot; value=&quot;5&quot;/&gt;&lt;property id=&quot;20300&quot; value=&quot;Diapositive 18 - &amp;quot;A la rentrée 2019 :&amp;quot;&quot;/&gt;&lt;property id=&quot;20307&quot; value=&quot;322&quot;/&gt;&lt;/object&gt;&lt;object type=&quot;3&quot; unique_id=&quot;13133&quot;&gt;&lt;property id=&quot;20148&quot; value=&quot;5&quot;/&gt;&lt;property id=&quot;20300&quot; value=&quot;Diapositive 8&quot;/&gt;&lt;property id=&quot;20307&quot; value=&quot;323&quot;/&gt;&lt;/object&gt;&lt;object type=&quot;3&quot; unique_id=&quot;13134&quot;&gt;&lt;property id=&quot;20148&quot; value=&quot;5&quot;/&gt;&lt;property id=&quot;20300&quot; value=&quot;Diapositive 16&quot;/&gt;&lt;property id=&quot;20307&quot; value=&quot;324&quot;/&gt;&lt;/object&gt;&lt;object type=&quot;3&quot; unique_id=&quot;13135&quot;&gt;&lt;property id=&quot;20148&quot; value=&quot;5&quot;/&gt;&lt;property id=&quot;20300&quot; value=&quot;Diapositive 19&quot;/&gt;&lt;property id=&quot;20307&quot; value=&quot;325&quot;/&gt;&lt;/object&gt;&lt;object type=&quot;3&quot; unique_id=&quot;13206&quot;&gt;&lt;property id=&quot;20148&quot; value=&quot;5&quot;/&gt;&lt;property id=&quot;20300&quot; value=&quot;Diapositive 21&quot;/&gt;&lt;property id=&quot;20307&quot; value=&quot;326&quot;/&gt;&lt;/object&gt;&lt;object type=&quot;3&quot; unique_id=&quot;14344&quot;&gt;&lt;property id=&quot;20148&quot; value=&quot;5&quot;/&gt;&lt;property id=&quot;20300&quot; value=&quot;Diapositive 20 - &amp;quot;En seconde : LES CHOIX DE PARCOURS&amp;quot;&quot;/&gt;&lt;property id=&quot;20307&quot; value=&quot;327&quot;/&gt;&lt;/object&gt;&lt;object type=&quot;3&quot; unique_id=&quot;14346&quot;&gt;&lt;property id=&quot;20148&quot; value=&quot;5&quot;/&gt;&lt;property id=&quot;20300&quot; value=&quot;Diapositive 6 - &amp;quot;le Baccalauréat 2021&amp;quot;&quot;/&gt;&lt;property id=&quot;20307&quot; value=&quot;328&quot;/&gt;&lt;/object&gt;&lt;/object&gt;&lt;object type=&quot;8&quot; unique_id=&quot;1001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pages de contenus">
  <a:themeElements>
    <a:clrScheme name="Charte graphique MEN">
      <a:dk1>
        <a:sysClr val="windowText" lastClr="000000"/>
      </a:dk1>
      <a:lt1>
        <a:sysClr val="window" lastClr="FFFFFF"/>
      </a:lt1>
      <a:dk2>
        <a:srgbClr val="8B2934"/>
      </a:dk2>
      <a:lt2>
        <a:srgbClr val="EE7444"/>
      </a:lt2>
      <a:accent1>
        <a:srgbClr val="005E8B"/>
      </a:accent1>
      <a:accent2>
        <a:srgbClr val="5AA1D8"/>
      </a:accent2>
      <a:accent3>
        <a:srgbClr val="D7AD45"/>
      </a:accent3>
      <a:accent4>
        <a:srgbClr val="EA5178"/>
      </a:accent4>
      <a:accent5>
        <a:srgbClr val="C61932"/>
      </a:accent5>
      <a:accent6>
        <a:srgbClr val="5AB88F"/>
      </a:accent6>
      <a:hlink>
        <a:srgbClr val="748F2A"/>
      </a:hlink>
      <a:folHlink>
        <a:srgbClr val="5AB88F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page de presentation et de 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page de sous-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1506</Words>
  <Application>Microsoft Office PowerPoint</Application>
  <PresentationFormat>Affichage à l'écran (4:3)</PresentationFormat>
  <Paragraphs>228</Paragraphs>
  <Slides>22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22</vt:i4>
      </vt:variant>
    </vt:vector>
  </HeadingPairs>
  <TitlesOfParts>
    <vt:vector size="32" baseType="lpstr">
      <vt:lpstr>Calibri</vt:lpstr>
      <vt:lpstr>Arial</vt:lpstr>
      <vt:lpstr>Arial Black</vt:lpstr>
      <vt:lpstr>Roboto</vt:lpstr>
      <vt:lpstr>Arial Italic</vt:lpstr>
      <vt:lpstr>Archive</vt:lpstr>
      <vt:lpstr>Wingdings</vt:lpstr>
      <vt:lpstr>1_pages de contenus</vt:lpstr>
      <vt:lpstr>1_page de presentation et de partie</vt:lpstr>
      <vt:lpstr>1_page de sous-partie</vt:lpstr>
      <vt:lpstr>Réunion d’information  des parents d’élèves de 2de :  Baccalauréat 2021</vt:lpstr>
      <vt:lpstr>SOMMAIRE</vt:lpstr>
      <vt:lpstr>Quels sont les élèves concernés par la réforme ?</vt:lpstr>
      <vt:lpstr>LE NOUVEAU BACCALAURéAT</vt:lpstr>
      <vt:lpstr>Présentation PowerPoint</vt:lpstr>
      <vt:lpstr>le Baccalauréat 2021</vt:lpstr>
      <vt:lpstr>Le contrôle continu</vt:lpstr>
      <vt:lpstr>Présentation PowerPoint</vt:lpstr>
      <vt:lpstr>Étapes de la Scolarité des futurs bacheliers 2021</vt:lpstr>
      <vt:lpstr>La classe de 2nde générale et technologique</vt:lpstr>
      <vt:lpstr>Les enseignements en seconde 2018/2019</vt:lpstr>
      <vt:lpstr>la première et la terminale en voie générale</vt:lpstr>
      <vt:lpstr>Les nouveautés à partir de 2019/2020</vt:lpstr>
      <vt:lpstr>Les nouveautés à partir de 2019/2020</vt:lpstr>
      <vt:lpstr>Les nouveautés à partir de 2019/2020</vt:lpstr>
      <vt:lpstr>Présentation PowerPoint</vt:lpstr>
      <vt:lpstr>Voie technologique : la première et la terminale</vt:lpstr>
      <vt:lpstr>A la rentrée 2019 :</vt:lpstr>
      <vt:lpstr>Présentation PowerPoint</vt:lpstr>
      <vt:lpstr>En seconde : LES CHOIX DE PARCOURS</vt:lpstr>
      <vt:lpstr>Présentation PowerPoint</vt:lpstr>
      <vt:lpstr>Contact :  Nom et prénom  adresse mél  site internet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Administrateur MEN</dc:creator>
  <cp:lastModifiedBy>APEL06</cp:lastModifiedBy>
  <cp:revision>414</cp:revision>
  <cp:lastPrinted>2018-09-13T14:05:27Z</cp:lastPrinted>
  <dcterms:created xsi:type="dcterms:W3CDTF">2015-02-04T10:43:31Z</dcterms:created>
  <dcterms:modified xsi:type="dcterms:W3CDTF">2018-10-02T09:45:05Z</dcterms:modified>
</cp:coreProperties>
</file>